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7" r:id="rId6"/>
    <p:sldId id="257" r:id="rId7"/>
    <p:sldId id="258" r:id="rId8"/>
    <p:sldId id="259" r:id="rId9"/>
    <p:sldId id="260" r:id="rId10"/>
    <p:sldId id="268" r:id="rId11"/>
    <p:sldId id="270" r:id="rId12"/>
    <p:sldId id="266" r:id="rId13"/>
    <p:sldId id="261" r:id="rId14"/>
    <p:sldId id="265" r:id="rId15"/>
    <p:sldId id="271" r:id="rId16"/>
    <p:sldId id="272" r:id="rId17"/>
    <p:sldId id="26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77E57A-589A-8AC3-0D20-D1947DCC1C49}" name="Ruth Vidriales Fernández" initials="RF" userId="S::ruth.vidriales@autismo.org.es::d4519547-a3a4-4a67-942c-5a51a9a846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C0852-9ECE-A3BA-15A7-958A36D1A112}" v="1282" dt="2024-11-05T09:43:14.418"/>
    <p1510:client id="{F22B364E-75F7-498C-958A-6BB36D3EB291}" v="24" dt="2024-11-05T09:08:28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74" d="100"/>
          <a:sy n="74" d="100"/>
        </p:scale>
        <p:origin x="29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58163-855B-4BD3-BE43-F98EA789308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FCA6AB-D508-4BF8-BF73-9711BBE427F0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t="-7000" b="-7000"/>
          </a:stretch>
        </a:blipFill>
      </dgm:spPr>
      <dgm:t>
        <a:bodyPr/>
        <a:lstStyle/>
        <a:p>
          <a:endParaRPr lang="es-ES" dirty="0">
            <a:latin typeface="+mj-lt"/>
          </a:endParaRPr>
        </a:p>
      </dgm:t>
    </dgm:pt>
    <dgm:pt modelId="{2B7435A1-1E3B-42DA-9A8E-FB7772F0C6FB}" type="parTrans" cxnId="{233A30C8-B14B-43C0-8F4B-2AFB950344B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35B4594-4F1D-4610-BE22-24F74F556F84}" type="sibTrans" cxnId="{233A30C8-B14B-43C0-8F4B-2AFB950344B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0062DE6-8341-4B63-8FCB-93431870C4F7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latin typeface="+mj-lt"/>
            </a:rPr>
            <a:t>Peor salud</a:t>
          </a:r>
        </a:p>
      </dgm:t>
    </dgm:pt>
    <dgm:pt modelId="{37B8ACAF-D510-4BED-ADD2-BC7D5775CF66}" type="parTrans" cxnId="{2338AAC9-C13C-4ADF-B841-6504B03026C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9D6A982C-0E7E-4005-928B-2999D18D2C2A}" type="sibTrans" cxnId="{2338AAC9-C13C-4ADF-B841-6504B03026C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7855486-49CD-434A-91E3-18C97483184E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latin typeface="+mj-lt"/>
            </a:rPr>
            <a:t>Baja satisfacción con atención</a:t>
          </a:r>
        </a:p>
      </dgm:t>
    </dgm:pt>
    <dgm:pt modelId="{4B3F2D66-EFAF-448D-B2BC-6BEEC2E058AE}" type="parTrans" cxnId="{7DB0C33D-4D9F-4B64-A480-EB59668560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72C63CD-05B3-4119-BD2F-A816AD26E19E}" type="sibTrans" cxnId="{7DB0C33D-4D9F-4B64-A480-EB59668560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30B8DBC-B465-463E-836F-231129EE75F6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latin typeface="+mj-lt"/>
            </a:rPr>
            <a:t>Baja autoeficacia</a:t>
          </a:r>
        </a:p>
      </dgm:t>
    </dgm:pt>
    <dgm:pt modelId="{6BDD6503-5690-44C2-92D4-7AC5C8A66E58}" type="parTrans" cxnId="{11A01A70-A44B-4D7E-8997-97C7D39DD922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9B1A7FA-C28F-46F7-A0EC-92C16FAE5DC9}" type="sibTrans" cxnId="{11A01A70-A44B-4D7E-8997-97C7D39DD922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A7A18EC-171B-4F43-ABD3-8A59E6996C7D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latin typeface="+mj-lt"/>
            </a:rPr>
            <a:t>Más barreras para autonomía</a:t>
          </a:r>
        </a:p>
      </dgm:t>
    </dgm:pt>
    <dgm:pt modelId="{B2484E7B-6CFE-414A-BF59-C8B2AC66F0B9}" type="parTrans" cxnId="{83E271CC-0A69-4B81-9D8F-46DB5A7D8BA8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4DA4E67A-F7B7-4678-82D7-AB10C01D3782}" type="sibTrans" cxnId="{83E271CC-0A69-4B81-9D8F-46DB5A7D8BA8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B616E12-D45D-4F1C-ABC2-251442275057}" type="pres">
      <dgm:prSet presAssocID="{F5758163-855B-4BD3-BE43-F98EA78930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134954-7546-4CA4-992D-437BCA2AB118}" type="pres">
      <dgm:prSet presAssocID="{77FCA6AB-D508-4BF8-BF73-9711BBE427F0}" presName="centerShape" presStyleLbl="node0" presStyleIdx="0" presStyleCnt="1"/>
      <dgm:spPr/>
    </dgm:pt>
    <dgm:pt modelId="{D999C1CB-9E4F-418A-AFBF-2AF0FC0D6E33}" type="pres">
      <dgm:prSet presAssocID="{37B8ACAF-D510-4BED-ADD2-BC7D5775CF66}" presName="parTrans" presStyleLbl="bgSibTrans2D1" presStyleIdx="0" presStyleCnt="4"/>
      <dgm:spPr/>
    </dgm:pt>
    <dgm:pt modelId="{C0655D94-5E42-46D2-907B-FF64A77F0CE6}" type="pres">
      <dgm:prSet presAssocID="{C0062DE6-8341-4B63-8FCB-93431870C4F7}" presName="node" presStyleLbl="node1" presStyleIdx="0" presStyleCnt="4" custScaleX="99556" custScaleY="86156">
        <dgm:presLayoutVars>
          <dgm:bulletEnabled val="1"/>
        </dgm:presLayoutVars>
      </dgm:prSet>
      <dgm:spPr/>
    </dgm:pt>
    <dgm:pt modelId="{80D936DF-633E-4A73-BEC5-CA4364342AE2}" type="pres">
      <dgm:prSet presAssocID="{4B3F2D66-EFAF-448D-B2BC-6BEEC2E058AE}" presName="parTrans" presStyleLbl="bgSibTrans2D1" presStyleIdx="1" presStyleCnt="4"/>
      <dgm:spPr/>
    </dgm:pt>
    <dgm:pt modelId="{B8CFE59F-FFB8-48F1-BECB-4A212EA4F978}" type="pres">
      <dgm:prSet presAssocID="{D7855486-49CD-434A-91E3-18C97483184E}" presName="node" presStyleLbl="node1" presStyleIdx="1" presStyleCnt="4" custScaleX="110205" custScaleY="104140">
        <dgm:presLayoutVars>
          <dgm:bulletEnabled val="1"/>
        </dgm:presLayoutVars>
      </dgm:prSet>
      <dgm:spPr/>
    </dgm:pt>
    <dgm:pt modelId="{6305B206-6FC6-49B9-AC69-C88DB1810055}" type="pres">
      <dgm:prSet presAssocID="{6BDD6503-5690-44C2-92D4-7AC5C8A66E58}" presName="parTrans" presStyleLbl="bgSibTrans2D1" presStyleIdx="2" presStyleCnt="4"/>
      <dgm:spPr/>
    </dgm:pt>
    <dgm:pt modelId="{22932134-90D2-4777-A91F-07326DD3A6C9}" type="pres">
      <dgm:prSet presAssocID="{C30B8DBC-B465-463E-836F-231129EE75F6}" presName="node" presStyleLbl="node1" presStyleIdx="2" presStyleCnt="4" custScaleX="104518" custScaleY="93922">
        <dgm:presLayoutVars>
          <dgm:bulletEnabled val="1"/>
        </dgm:presLayoutVars>
      </dgm:prSet>
      <dgm:spPr/>
    </dgm:pt>
    <dgm:pt modelId="{4E8CBEDD-9747-429D-A698-AB4632FE7AB4}" type="pres">
      <dgm:prSet presAssocID="{B2484E7B-6CFE-414A-BF59-C8B2AC66F0B9}" presName="parTrans" presStyleLbl="bgSibTrans2D1" presStyleIdx="3" presStyleCnt="4"/>
      <dgm:spPr/>
    </dgm:pt>
    <dgm:pt modelId="{13D776D6-01EA-48C2-BC74-CF26EC7DF230}" type="pres">
      <dgm:prSet presAssocID="{2A7A18EC-171B-4F43-ABD3-8A59E6996C7D}" presName="node" presStyleLbl="node1" presStyleIdx="3" presStyleCnt="4" custScaleX="106464" custScaleY="122309">
        <dgm:presLayoutVars>
          <dgm:bulletEnabled val="1"/>
        </dgm:presLayoutVars>
      </dgm:prSet>
      <dgm:spPr/>
    </dgm:pt>
  </dgm:ptLst>
  <dgm:cxnLst>
    <dgm:cxn modelId="{01540405-2BDB-4C2E-8880-635633CF8A47}" type="presOf" srcId="{6BDD6503-5690-44C2-92D4-7AC5C8A66E58}" destId="{6305B206-6FC6-49B9-AC69-C88DB1810055}" srcOrd="0" destOrd="0" presId="urn:microsoft.com/office/officeart/2005/8/layout/radial4"/>
    <dgm:cxn modelId="{C424CE09-4B89-4364-88A3-D51BC650D768}" type="presOf" srcId="{4B3F2D66-EFAF-448D-B2BC-6BEEC2E058AE}" destId="{80D936DF-633E-4A73-BEC5-CA4364342AE2}" srcOrd="0" destOrd="0" presId="urn:microsoft.com/office/officeart/2005/8/layout/radial4"/>
    <dgm:cxn modelId="{8A2D5824-1FF3-4DC4-812E-87D5632CD7F1}" type="presOf" srcId="{D7855486-49CD-434A-91E3-18C97483184E}" destId="{B8CFE59F-FFB8-48F1-BECB-4A212EA4F978}" srcOrd="0" destOrd="0" presId="urn:microsoft.com/office/officeart/2005/8/layout/radial4"/>
    <dgm:cxn modelId="{D5A93E39-44B2-4088-8134-B4915C7AFA39}" type="presOf" srcId="{C0062DE6-8341-4B63-8FCB-93431870C4F7}" destId="{C0655D94-5E42-46D2-907B-FF64A77F0CE6}" srcOrd="0" destOrd="0" presId="urn:microsoft.com/office/officeart/2005/8/layout/radial4"/>
    <dgm:cxn modelId="{FA2A5E3B-33C1-4031-84AB-90C5A1AE4BA8}" type="presOf" srcId="{37B8ACAF-D510-4BED-ADD2-BC7D5775CF66}" destId="{D999C1CB-9E4F-418A-AFBF-2AF0FC0D6E33}" srcOrd="0" destOrd="0" presId="urn:microsoft.com/office/officeart/2005/8/layout/radial4"/>
    <dgm:cxn modelId="{7DB0C33D-4D9F-4B64-A480-EB596685607A}" srcId="{77FCA6AB-D508-4BF8-BF73-9711BBE427F0}" destId="{D7855486-49CD-434A-91E3-18C97483184E}" srcOrd="1" destOrd="0" parTransId="{4B3F2D66-EFAF-448D-B2BC-6BEEC2E058AE}" sibTransId="{E72C63CD-05B3-4119-BD2F-A816AD26E19E}"/>
    <dgm:cxn modelId="{6D83245C-177C-4E23-974D-A3165EDDBB1E}" type="presOf" srcId="{77FCA6AB-D508-4BF8-BF73-9711BBE427F0}" destId="{47134954-7546-4CA4-992D-437BCA2AB118}" srcOrd="0" destOrd="0" presId="urn:microsoft.com/office/officeart/2005/8/layout/radial4"/>
    <dgm:cxn modelId="{11A01A70-A44B-4D7E-8997-97C7D39DD922}" srcId="{77FCA6AB-D508-4BF8-BF73-9711BBE427F0}" destId="{C30B8DBC-B465-463E-836F-231129EE75F6}" srcOrd="2" destOrd="0" parTransId="{6BDD6503-5690-44C2-92D4-7AC5C8A66E58}" sibTransId="{A9B1A7FA-C28F-46F7-A0EC-92C16FAE5DC9}"/>
    <dgm:cxn modelId="{0A49709E-8614-4FA0-9975-123B620ACF64}" type="presOf" srcId="{C30B8DBC-B465-463E-836F-231129EE75F6}" destId="{22932134-90D2-4777-A91F-07326DD3A6C9}" srcOrd="0" destOrd="0" presId="urn:microsoft.com/office/officeart/2005/8/layout/radial4"/>
    <dgm:cxn modelId="{91978AAD-3991-4AEF-9C7C-C6A8E8C692E5}" type="presOf" srcId="{B2484E7B-6CFE-414A-BF59-C8B2AC66F0B9}" destId="{4E8CBEDD-9747-429D-A698-AB4632FE7AB4}" srcOrd="0" destOrd="0" presId="urn:microsoft.com/office/officeart/2005/8/layout/radial4"/>
    <dgm:cxn modelId="{0BF4ECAF-C629-4BB9-9D53-857D1A21E7C2}" type="presOf" srcId="{F5758163-855B-4BD3-BE43-F98EA7893088}" destId="{BB616E12-D45D-4F1C-ABC2-251442275057}" srcOrd="0" destOrd="0" presId="urn:microsoft.com/office/officeart/2005/8/layout/radial4"/>
    <dgm:cxn modelId="{5F4E8FC0-DD09-4CB4-9F1B-E1295839A5F3}" type="presOf" srcId="{2A7A18EC-171B-4F43-ABD3-8A59E6996C7D}" destId="{13D776D6-01EA-48C2-BC74-CF26EC7DF230}" srcOrd="0" destOrd="0" presId="urn:microsoft.com/office/officeart/2005/8/layout/radial4"/>
    <dgm:cxn modelId="{233A30C8-B14B-43C0-8F4B-2AFB950344B4}" srcId="{F5758163-855B-4BD3-BE43-F98EA7893088}" destId="{77FCA6AB-D508-4BF8-BF73-9711BBE427F0}" srcOrd="0" destOrd="0" parTransId="{2B7435A1-1E3B-42DA-9A8E-FB7772F0C6FB}" sibTransId="{235B4594-4F1D-4610-BE22-24F74F556F84}"/>
    <dgm:cxn modelId="{2338AAC9-C13C-4ADF-B841-6504B03026C7}" srcId="{77FCA6AB-D508-4BF8-BF73-9711BBE427F0}" destId="{C0062DE6-8341-4B63-8FCB-93431870C4F7}" srcOrd="0" destOrd="0" parTransId="{37B8ACAF-D510-4BED-ADD2-BC7D5775CF66}" sibTransId="{9D6A982C-0E7E-4005-928B-2999D18D2C2A}"/>
    <dgm:cxn modelId="{83E271CC-0A69-4B81-9D8F-46DB5A7D8BA8}" srcId="{77FCA6AB-D508-4BF8-BF73-9711BBE427F0}" destId="{2A7A18EC-171B-4F43-ABD3-8A59E6996C7D}" srcOrd="3" destOrd="0" parTransId="{B2484E7B-6CFE-414A-BF59-C8B2AC66F0B9}" sibTransId="{4DA4E67A-F7B7-4678-82D7-AB10C01D3782}"/>
    <dgm:cxn modelId="{6197E1EA-3388-4DB3-B552-053712A84B76}" type="presParOf" srcId="{BB616E12-D45D-4F1C-ABC2-251442275057}" destId="{47134954-7546-4CA4-992D-437BCA2AB118}" srcOrd="0" destOrd="0" presId="urn:microsoft.com/office/officeart/2005/8/layout/radial4"/>
    <dgm:cxn modelId="{98D2906B-5DD0-4C23-82D3-DA18AC1C5486}" type="presParOf" srcId="{BB616E12-D45D-4F1C-ABC2-251442275057}" destId="{D999C1CB-9E4F-418A-AFBF-2AF0FC0D6E33}" srcOrd="1" destOrd="0" presId="urn:microsoft.com/office/officeart/2005/8/layout/radial4"/>
    <dgm:cxn modelId="{8C328FA6-18A7-4192-937B-45C20A56CC1D}" type="presParOf" srcId="{BB616E12-D45D-4F1C-ABC2-251442275057}" destId="{C0655D94-5E42-46D2-907B-FF64A77F0CE6}" srcOrd="2" destOrd="0" presId="urn:microsoft.com/office/officeart/2005/8/layout/radial4"/>
    <dgm:cxn modelId="{E1E6E9B6-0372-4F59-A65A-12F93F1C615E}" type="presParOf" srcId="{BB616E12-D45D-4F1C-ABC2-251442275057}" destId="{80D936DF-633E-4A73-BEC5-CA4364342AE2}" srcOrd="3" destOrd="0" presId="urn:microsoft.com/office/officeart/2005/8/layout/radial4"/>
    <dgm:cxn modelId="{FBAFE6F7-12C6-42F7-8F47-FFEB9A2406CE}" type="presParOf" srcId="{BB616E12-D45D-4F1C-ABC2-251442275057}" destId="{B8CFE59F-FFB8-48F1-BECB-4A212EA4F978}" srcOrd="4" destOrd="0" presId="urn:microsoft.com/office/officeart/2005/8/layout/radial4"/>
    <dgm:cxn modelId="{7BFF9D0C-2004-4D87-9397-93FCF2C32145}" type="presParOf" srcId="{BB616E12-D45D-4F1C-ABC2-251442275057}" destId="{6305B206-6FC6-49B9-AC69-C88DB1810055}" srcOrd="5" destOrd="0" presId="urn:microsoft.com/office/officeart/2005/8/layout/radial4"/>
    <dgm:cxn modelId="{56248B1B-B9E4-42E7-8932-FD2A702314B5}" type="presParOf" srcId="{BB616E12-D45D-4F1C-ABC2-251442275057}" destId="{22932134-90D2-4777-A91F-07326DD3A6C9}" srcOrd="6" destOrd="0" presId="urn:microsoft.com/office/officeart/2005/8/layout/radial4"/>
    <dgm:cxn modelId="{FE24A0E9-BF23-4645-B0FF-A7940CB3099C}" type="presParOf" srcId="{BB616E12-D45D-4F1C-ABC2-251442275057}" destId="{4E8CBEDD-9747-429D-A698-AB4632FE7AB4}" srcOrd="7" destOrd="0" presId="urn:microsoft.com/office/officeart/2005/8/layout/radial4"/>
    <dgm:cxn modelId="{5CBE8E84-9BCA-4883-94CD-12FDE53BCCA3}" type="presParOf" srcId="{BB616E12-D45D-4F1C-ABC2-251442275057}" destId="{13D776D6-01EA-48C2-BC74-CF26EC7DF2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4954-7546-4CA4-992D-437BCA2AB118}">
      <dsp:nvSpPr>
        <dsp:cNvPr id="0" name=""/>
        <dsp:cNvSpPr/>
      </dsp:nvSpPr>
      <dsp:spPr>
        <a:xfrm>
          <a:off x="2239107" y="2925556"/>
          <a:ext cx="1676674" cy="167667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+mj-lt"/>
          </a:endParaRPr>
        </a:p>
      </dsp:txBody>
      <dsp:txXfrm>
        <a:off x="2484650" y="3171099"/>
        <a:ext cx="1185588" cy="1185588"/>
      </dsp:txXfrm>
    </dsp:sp>
    <dsp:sp modelId="{D999C1CB-9E4F-418A-AFBF-2AF0FC0D6E33}">
      <dsp:nvSpPr>
        <dsp:cNvPr id="0" name=""/>
        <dsp:cNvSpPr/>
      </dsp:nvSpPr>
      <dsp:spPr>
        <a:xfrm rot="11700000">
          <a:off x="744991" y="3096298"/>
          <a:ext cx="1465271" cy="477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55D94-5E42-46D2-907B-FF64A77F0CE6}">
      <dsp:nvSpPr>
        <dsp:cNvPr id="0" name=""/>
        <dsp:cNvSpPr/>
      </dsp:nvSpPr>
      <dsp:spPr>
        <a:xfrm>
          <a:off x="-22929" y="2596672"/>
          <a:ext cx="1585768" cy="109786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chemeClr val="bg1"/>
              </a:solidFill>
              <a:latin typeface="+mj-lt"/>
            </a:rPr>
            <a:t>Peor salud</a:t>
          </a:r>
        </a:p>
      </dsp:txBody>
      <dsp:txXfrm>
        <a:off x="9226" y="2628827"/>
        <a:ext cx="1521458" cy="1033552"/>
      </dsp:txXfrm>
    </dsp:sp>
    <dsp:sp modelId="{80D936DF-633E-4A73-BEC5-CA4364342AE2}">
      <dsp:nvSpPr>
        <dsp:cNvPr id="0" name=""/>
        <dsp:cNvSpPr/>
      </dsp:nvSpPr>
      <dsp:spPr>
        <a:xfrm rot="14700000">
          <a:off x="1644846" y="2023892"/>
          <a:ext cx="1465271" cy="477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E59F-FFB8-48F1-BECB-4A212EA4F978}">
      <dsp:nvSpPr>
        <dsp:cNvPr id="0" name=""/>
        <dsp:cNvSpPr/>
      </dsp:nvSpPr>
      <dsp:spPr>
        <a:xfrm>
          <a:off x="1190161" y="935311"/>
          <a:ext cx="1755390" cy="132702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j-lt"/>
            </a:rPr>
            <a:t>Baja satisfacción con atención</a:t>
          </a:r>
        </a:p>
      </dsp:txBody>
      <dsp:txXfrm>
        <a:off x="1229028" y="974178"/>
        <a:ext cx="1677656" cy="1249293"/>
      </dsp:txXfrm>
    </dsp:sp>
    <dsp:sp modelId="{6305B206-6FC6-49B9-AC69-C88DB1810055}">
      <dsp:nvSpPr>
        <dsp:cNvPr id="0" name=""/>
        <dsp:cNvSpPr/>
      </dsp:nvSpPr>
      <dsp:spPr>
        <a:xfrm rot="17700000">
          <a:off x="3044772" y="2023892"/>
          <a:ext cx="1465271" cy="477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32134-90D2-4777-A91F-07326DD3A6C9}">
      <dsp:nvSpPr>
        <dsp:cNvPr id="0" name=""/>
        <dsp:cNvSpPr/>
      </dsp:nvSpPr>
      <dsp:spPr>
        <a:xfrm>
          <a:off x="3254630" y="1000413"/>
          <a:ext cx="1664805" cy="119682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j-lt"/>
            </a:rPr>
            <a:t>Baja autoeficacia</a:t>
          </a:r>
        </a:p>
      </dsp:txBody>
      <dsp:txXfrm>
        <a:off x="3289684" y="1035467"/>
        <a:ext cx="1594697" cy="1126714"/>
      </dsp:txXfrm>
    </dsp:sp>
    <dsp:sp modelId="{4E8CBEDD-9747-429D-A698-AB4632FE7AB4}">
      <dsp:nvSpPr>
        <dsp:cNvPr id="0" name=""/>
        <dsp:cNvSpPr/>
      </dsp:nvSpPr>
      <dsp:spPr>
        <a:xfrm rot="20700000">
          <a:off x="3944627" y="3096298"/>
          <a:ext cx="1465271" cy="4778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76D6-01EA-48C2-BC74-CF26EC7DF230}">
      <dsp:nvSpPr>
        <dsp:cNvPr id="0" name=""/>
        <dsp:cNvSpPr/>
      </dsp:nvSpPr>
      <dsp:spPr>
        <a:xfrm>
          <a:off x="4537033" y="2366328"/>
          <a:ext cx="1695802" cy="155855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bg1"/>
              </a:solidFill>
              <a:latin typeface="+mj-lt"/>
            </a:rPr>
            <a:t>Más barreras para autonomía</a:t>
          </a:r>
        </a:p>
      </dsp:txBody>
      <dsp:txXfrm>
        <a:off x="4582681" y="2411976"/>
        <a:ext cx="1604506" cy="146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7D7331-ED76-C17F-5AE4-1A9594930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500C6E-8AFF-91DB-0422-BAA5B3AB28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A89F-AF0E-564E-B723-3FA92B7F59C9}" type="datetimeFigureOut">
              <a:rPr lang="es-ES_tradnl" smtClean="0"/>
              <a:t>05/11/2024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1AD430-B455-AAE7-2272-277E82CBB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D9885D-7E1A-C9FD-30FF-EE5CA568B2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25E9-490C-2545-A458-5B5F0D959AC1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280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0DFB-5E7F-BD44-9D48-FDB49045487B}" type="datetimeFigureOut">
              <a:rPr lang="es-ES_tradnl" smtClean="0"/>
              <a:t>05/11/2024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C4D11-B476-9E49-8D1D-17CEF1EA7D1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371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236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11B05-7308-98DE-67A3-42BBD4C57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B7B926-A2AA-78BE-B09D-84E289495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BF1ED8-9757-2B3F-71CD-BB2A9B776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0AEA8-3D89-03FC-A0B2-67C9C5D86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023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198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957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025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3155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C2D37-DBBC-FB3C-85D5-236F97D4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45D5CFC-F93E-BADA-9F2A-4CECB48E5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EC4631-DE6B-AC81-FD10-6F18F5B5F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FC7A1D-6998-E1CC-9EEB-9476F789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11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98124-5524-F7C9-0E7D-0FCDC9FBB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FEA269E-924F-406D-101F-6F2CFC26D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3B97C3-7D6B-84F3-781B-ED3130A73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2CCC8E-F9DA-C4A0-0139-AC6453C7D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281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598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B091-225F-0FC5-4B88-95FEEB739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906C10D-6971-CECF-7100-3317D3396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7836A7-3754-FE1E-626C-9813D19BF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47ADB8-E49A-0E34-F02B-A0C68A5F3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508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B1D4D-055E-AB48-9365-C7A7979B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957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458A35-11D8-DAB7-8A45-3006BB3C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7425"/>
            <a:ext cx="9144000" cy="1384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904CD-67AE-DB12-BC6D-7BD6AA5A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204AF-C25E-5540-8196-9A100E34FDA5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3CC3F-8FE3-83E4-E32A-7B68A363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DD49D-5B80-5267-0647-F52E0FC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12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D3287-BC7A-EAD3-BC45-297F08AF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591FDE-556F-BAB2-826F-AB12B20A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BE0A2-D1B1-6667-388B-5EAEB179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18DD8-6B89-D944-B17E-D2FE74C05DD2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DDF8C-F53B-809E-A168-F3AF372D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7B959-0643-8FFE-46DD-8BFA809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0814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A7C03-5760-0576-F7C7-26A8A9A72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BDA6E-D8F7-6D72-3C26-48C8E9BE5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69082-5A31-8F2C-08BA-E49CFB37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D6BA-3FD7-B943-86FF-D2DE2C1F0B94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6306D-0686-26E4-7F52-5E6D43B6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B7B5-42DE-460A-0313-C3602B4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581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36AE8-DDEB-EC57-08AF-D03A27A6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65125"/>
            <a:ext cx="1035871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84A70-581B-0A1F-A173-52A28A40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825625"/>
            <a:ext cx="10358718" cy="398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5AB04-3C68-5292-A9BF-3F0CD286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962230-E31F-C947-9E5A-AF5A07B288BB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64C94-297B-ED62-F34F-4441C556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3FDC3-9287-E1EC-4D46-11C0196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82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2417F-5621-E42F-EB93-ABF5AB0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0CECC-DE07-131A-C446-02C82CF0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EBCCAB-01EF-32EF-AE83-C8C99740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1A78B-442C-6249-AE76-2B91E0EBC2C2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93820-D884-6521-F0D0-F692809D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833C4-A421-E4AD-4F24-1EA75676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9433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D4835-9136-5E8B-FD7B-DBC18670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7971B4-FD24-8D42-0949-10740AADE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841177-AABA-AA1E-DEC8-157BE37B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736DE-DCE8-C586-2401-E9057EEA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AB594-76D0-DF42-AB63-4546C74F7D99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A0DEB5-E8A5-F821-B6E7-9352CD89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603355-10AF-54EA-7731-43B837F9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55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058A-FCA7-946A-3E91-4C4389C9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5846E-A5B3-AB1A-B4DC-F8041F54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A30587-647B-7B70-72D8-5F7CBEA14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F2BA21-B769-BAA2-39D6-218CD29C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B342DF-61DB-99D3-9EF5-8559C7E81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B2555E-AC4E-0A90-7917-9BD870A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DCD761-BBED-C042-96B1-57F62188C49D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E666EE-AA21-2FA2-D12D-2C2E8B18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B01774-9818-51AF-7406-8B09C17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448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560C0-ED79-21F4-DAA7-C0817692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FBD7C7-8B31-6920-D99A-CF2EB08F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E3AE0-0FD2-D34C-93A8-40C7823E47F8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0DCBAF-A3C1-A1A4-FDB2-B25DFFDA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686DFF-F45A-0B38-D56A-7CB20A2A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0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34AC71-D270-EA66-2E34-CBD2E74E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53FD94-AC3C-0B4B-9147-A8610903CBD9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60FDD-B81E-3EA4-FF14-E9301D00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2C49A3-B6C4-782E-D23B-9B31D8EE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112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D3111-C78F-336B-1A9A-011F2B77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AF1C0-A204-5303-5471-B9EA77E0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845F7-36C7-F2C4-5B9B-88A38798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3CB0A-7290-F913-06ED-7340B436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A8B90-11E0-3A42-B6A1-6B9BE4A87389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982FC7-1B2E-265C-D263-EB43334F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15011B-4A3D-E002-4C9B-BB9C187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33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726A9-176E-6593-1571-F30B93EC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FDEEFB-10F0-3104-67B3-0C7B89F9C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20E220-D404-8D00-EDD9-AECA8C92C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62F77-BCD8-F64D-5A73-85B972DC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C96912-C5FE-F34F-B008-CF81E0D4FD07}" type="datetime1">
              <a:rPr lang="es-ES" smtClean="0"/>
              <a:t>05/11/2024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7F66A2-F856-6EC0-DCA3-DEADB4A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63EC0-9E86-7D2A-8970-8B0FCE5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50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8F5491-EE5C-721C-EF72-E88AC54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365125"/>
            <a:ext cx="10331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4EA77-0C3E-C9E4-5CFB-1C71EDC0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976" y="1825625"/>
            <a:ext cx="10331824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BF49EF-15C9-A8C8-6D17-6648726F0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5596" b="36170"/>
          <a:stretch/>
        </p:blipFill>
        <p:spPr>
          <a:xfrm>
            <a:off x="5276849" y="6320631"/>
            <a:ext cx="1661199" cy="3318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F60544-2304-3C48-E5BE-A62C8C289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3522" t="25203" b="33225"/>
          <a:stretch/>
        </p:blipFill>
        <p:spPr>
          <a:xfrm>
            <a:off x="1888536" y="6244715"/>
            <a:ext cx="1149940" cy="3911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332909-8848-77C9-0A4B-0348B8EDF25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39475" y="6294667"/>
            <a:ext cx="1063989" cy="4234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80C3AD-5887-44D1-F943-2CD58FEF0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1665" r="1354" b="45792"/>
          <a:stretch/>
        </p:blipFill>
        <p:spPr>
          <a:xfrm rot="5400000">
            <a:off x="-2908960" y="2927067"/>
            <a:ext cx="6858002" cy="10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igacion@autismo.org.e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A41ACEC-7B27-D3A9-C865-A16C14958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8" b="12943"/>
          <a:stretch/>
        </p:blipFill>
        <p:spPr>
          <a:xfrm>
            <a:off x="2197894" y="480310"/>
            <a:ext cx="7772400" cy="38458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9B6764-BB34-DFF8-E142-A28525A0F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852" y="2951857"/>
            <a:ext cx="9901935" cy="16830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sz="3600" b="1" i="0" dirty="0">
                <a:solidFill>
                  <a:srgbClr val="1A9EDA"/>
                </a:solidFill>
                <a:effectLst/>
              </a:rPr>
              <a:t>Diferencias en salud y atención sanitaria. </a:t>
            </a:r>
            <a:br>
              <a:rPr lang="es-ES" sz="3600" b="1" dirty="0">
                <a:solidFill>
                  <a:srgbClr val="1A9EDA"/>
                </a:solidFill>
                <a:effectLst/>
              </a:rPr>
            </a:br>
            <a:r>
              <a:rPr lang="es-ES" sz="3200" b="1" i="0" dirty="0">
                <a:solidFill>
                  <a:srgbClr val="1A9EDA"/>
                </a:solidFill>
                <a:effectLst/>
              </a:rPr>
              <a:t>Estudio comparativo entre personas </a:t>
            </a:r>
            <a:r>
              <a:rPr lang="es-ES" sz="3200" b="1" dirty="0">
                <a:solidFill>
                  <a:srgbClr val="1A9EDA"/>
                </a:solidFill>
              </a:rPr>
              <a:t>autistas</a:t>
            </a:r>
            <a:r>
              <a:rPr lang="es-ES" sz="3200" b="1" i="0" dirty="0">
                <a:solidFill>
                  <a:srgbClr val="1A9EDA"/>
                </a:solidFill>
                <a:effectLst/>
              </a:rPr>
              <a:t> adultas y población general</a:t>
            </a:r>
            <a:endParaRPr lang="es-ES_tradnl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D9A11A-A806-C242-3493-31AA4EDE732A}"/>
              </a:ext>
            </a:extLst>
          </p:cNvPr>
          <p:cNvSpPr txBox="1"/>
          <p:nvPr/>
        </p:nvSpPr>
        <p:spPr>
          <a:xfrm>
            <a:off x="1533852" y="4943715"/>
            <a:ext cx="9301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Guillermo Benito, Marta Plaza,  </a:t>
            </a:r>
          </a:p>
          <a:p>
            <a:pPr algn="ctr"/>
            <a:endParaRPr lang="es-ES_tradnl" sz="2000" dirty="0"/>
          </a:p>
          <a:p>
            <a:pPr algn="ctr"/>
            <a:r>
              <a:rPr lang="es-ES_tradnl" sz="2000" dirty="0"/>
              <a:t>Confederación Autismo España</a:t>
            </a:r>
          </a:p>
        </p:txBody>
      </p:sp>
    </p:spTree>
    <p:extLst>
      <p:ext uri="{BB962C8B-B14F-4D97-AF65-F5344CB8AC3E}">
        <p14:creationId xmlns:p14="http://schemas.microsoft.com/office/powerpoint/2010/main" val="2977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FEACB43-E81C-0569-1BBF-7F025F6410F5}"/>
              </a:ext>
            </a:extLst>
          </p:cNvPr>
          <p:cNvSpPr txBox="1"/>
          <p:nvPr/>
        </p:nvSpPr>
        <p:spPr>
          <a:xfrm>
            <a:off x="1221695" y="545259"/>
            <a:ext cx="9079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3) Mayor dificultad en todas las actividades de la vida diaria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525F8BC-84FE-3A8E-D702-C96374CAD0CD}"/>
              </a:ext>
            </a:extLst>
          </p:cNvPr>
          <p:cNvSpPr txBox="1"/>
          <p:nvPr/>
        </p:nvSpPr>
        <p:spPr>
          <a:xfrm>
            <a:off x="6510421" y="3655799"/>
            <a:ext cx="4832048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Realizar tareas domésticas (sencillas y complejas),</a:t>
            </a:r>
            <a:endParaRPr lang="es-ES_tradnl" sz="2400" dirty="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Cocinar,</a:t>
            </a:r>
            <a:endParaRPr lang="es-ES_tradnl" sz="2400" dirty="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Comprar,</a:t>
            </a:r>
            <a:endParaRPr lang="es-ES_tradnl" sz="24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Usar el teléfono,</a:t>
            </a:r>
            <a:endParaRPr lang="es-ES_tradnl" sz="24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Tomar medicación,</a:t>
            </a:r>
            <a:endParaRPr lang="es-ES_tradnl" sz="2400" dirty="0">
              <a:solidFill>
                <a:srgbClr val="000000"/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000000"/>
                </a:solidFill>
              </a:rPr>
              <a:t>Administrar el propio dinero.</a:t>
            </a:r>
            <a:endParaRPr lang="es-ES_tradnl" sz="2400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b="1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" name="Imagen 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65B45903-3F62-2F26-46F4-F56F0380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53" y="3904493"/>
            <a:ext cx="2521019" cy="1560722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33F44E64-8FD5-AEB8-93A6-38EB697DA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904" y="2974204"/>
            <a:ext cx="1652114" cy="2511708"/>
          </a:xfrm>
          <a:prstGeom prst="rect">
            <a:avLst/>
          </a:prstGeom>
        </p:spPr>
      </p:pic>
      <p:pic>
        <p:nvPicPr>
          <p:cNvPr id="12" name="Imagen 1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9621DA2-5010-BB07-7442-4DAC01E507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43" r="8819"/>
          <a:stretch/>
        </p:blipFill>
        <p:spPr>
          <a:xfrm>
            <a:off x="1221695" y="1691655"/>
            <a:ext cx="1770533" cy="1122502"/>
          </a:xfrm>
          <a:prstGeom prst="rect">
            <a:avLst/>
          </a:prstGeom>
        </p:spPr>
      </p:pic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E0A3696B-9F09-3D26-4E5D-C137652C1F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492" t="7524" r="7966" b="4472"/>
          <a:stretch/>
        </p:blipFill>
        <p:spPr>
          <a:xfrm>
            <a:off x="3157565" y="1708334"/>
            <a:ext cx="1770533" cy="17684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EE12C2-4F68-AEC0-8E5B-0200CED4A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581" y="1196593"/>
            <a:ext cx="2275609" cy="2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1E1EC-BE0C-FE62-D424-E853DDE92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01F3E1-1453-2C16-3EB6-EA200261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98" y="1835005"/>
            <a:ext cx="6574420" cy="39943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0909F4-75EA-5EB6-A281-4D872D731E3C}"/>
              </a:ext>
            </a:extLst>
          </p:cNvPr>
          <p:cNvSpPr txBox="1"/>
          <p:nvPr/>
        </p:nvSpPr>
        <p:spPr>
          <a:xfrm>
            <a:off x="1282722" y="382779"/>
            <a:ext cx="1032668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5) Más dificultades en AVD, menor satisfacción con SNS y profesionales, menor autoconfianza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Imagen 7" descr="Imagen que contiene traje&#10;&#10;Descripción generada automáticamente">
            <a:extLst>
              <a:ext uri="{FF2B5EF4-FFF2-40B4-BE49-F238E27FC236}">
                <a16:creationId xmlns:a16="http://schemas.microsoft.com/office/drawing/2014/main" id="{129A3C21-DA05-0302-496A-2051AD91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812" y="2405533"/>
            <a:ext cx="2632087" cy="25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5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66C51-443F-78F5-DBA5-5827AD2B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C5FB5BBA-464C-426A-D11E-A0D5B98F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95" y="203291"/>
            <a:ext cx="10358718" cy="832406"/>
          </a:xfrm>
        </p:spPr>
        <p:txBody>
          <a:bodyPr/>
          <a:lstStyle/>
          <a:p>
            <a:r>
              <a:rPr lang="es-ES" b="1" dirty="0">
                <a:solidFill>
                  <a:schemeClr val="accent1"/>
                </a:solidFill>
                <a:cs typeface="Calibri Light"/>
              </a:rPr>
              <a:t>Conclusiones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A32F3C5-B2CC-07E9-217F-FA788D8E87BC}"/>
              </a:ext>
            </a:extLst>
          </p:cNvPr>
          <p:cNvCxnSpPr/>
          <p:nvPr/>
        </p:nvCxnSpPr>
        <p:spPr>
          <a:xfrm>
            <a:off x="1184655" y="925498"/>
            <a:ext cx="103527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CEE5B9-7900-DA58-EC0D-4F38673FD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990752"/>
              </p:ext>
            </p:extLst>
          </p:nvPr>
        </p:nvGraphicFramePr>
        <p:xfrm>
          <a:off x="5673436" y="498765"/>
          <a:ext cx="6209907" cy="553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3B11270-E894-B525-133E-3F65444D4BAF}"/>
              </a:ext>
            </a:extLst>
          </p:cNvPr>
          <p:cNvSpPr txBox="1"/>
          <p:nvPr/>
        </p:nvSpPr>
        <p:spPr>
          <a:xfrm>
            <a:off x="1228851" y="1064397"/>
            <a:ext cx="481699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/>
              <a:t>Población joven, pero </a:t>
            </a:r>
            <a:r>
              <a:rPr lang="es-ES" b="1" dirty="0"/>
              <a:t>grandes barreras.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/>
              <a:t>Apoyo en promoción de salud desde </a:t>
            </a:r>
            <a:r>
              <a:rPr lang="es-ES" b="1" dirty="0"/>
              <a:t>edades tempranas.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/>
              <a:t>Implicaciones directas en </a:t>
            </a:r>
            <a:r>
              <a:rPr lang="es-ES" b="1" dirty="0"/>
              <a:t>políticas públicas y eficiencia</a:t>
            </a:r>
            <a:r>
              <a:rPr lang="es-ES" dirty="0"/>
              <a:t> sanitaria.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/>
              <a:t>Urgencia: </a:t>
            </a:r>
            <a:r>
              <a:rPr lang="es-ES" b="1" dirty="0"/>
              <a:t>capacitación sistema </a:t>
            </a:r>
            <a:r>
              <a:rPr lang="es-ES" dirty="0"/>
              <a:t>sanitario.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Prevención y promoción</a:t>
            </a:r>
            <a:r>
              <a:rPr lang="es-ES" dirty="0"/>
              <a:t>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Formación</a:t>
            </a:r>
            <a:r>
              <a:rPr lang="es-ES" dirty="0"/>
              <a:t> de profesionales.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Entornos y procedimientos </a:t>
            </a:r>
            <a:r>
              <a:rPr lang="es-ES" b="1" dirty="0"/>
              <a:t>accesibles.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Sobreexposición</a:t>
            </a:r>
            <a:r>
              <a:rPr lang="es-ES" dirty="0"/>
              <a:t> farmacológica.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Salud mental</a:t>
            </a:r>
            <a:r>
              <a:rPr lang="es-ES" dirty="0"/>
              <a:t>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/>
              <a:t>Coordinación</a:t>
            </a:r>
            <a:r>
              <a:rPr lang="es-ES" dirty="0"/>
              <a:t> asistencial.</a:t>
            </a:r>
          </a:p>
        </p:txBody>
      </p:sp>
    </p:spTree>
    <p:extLst>
      <p:ext uri="{BB962C8B-B14F-4D97-AF65-F5344CB8AC3E}">
        <p14:creationId xmlns:p14="http://schemas.microsoft.com/office/powerpoint/2010/main" val="73993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3C309-C38C-03C7-943F-A7B162E4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18B85B-7410-374F-0050-10DB7539FAC0}"/>
              </a:ext>
            </a:extLst>
          </p:cNvPr>
          <p:cNvSpPr txBox="1"/>
          <p:nvPr/>
        </p:nvSpPr>
        <p:spPr>
          <a:xfrm>
            <a:off x="1606466" y="1244314"/>
            <a:ext cx="633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Agradecemos la colaboración de: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BCA599-D728-E6AE-741F-23D5C146C747}"/>
              </a:ext>
            </a:extLst>
          </p:cNvPr>
          <p:cNvSpPr txBox="1"/>
          <p:nvPr/>
        </p:nvSpPr>
        <p:spPr>
          <a:xfrm>
            <a:off x="1517072" y="1958602"/>
            <a:ext cx="10557164" cy="373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Federación de asociaciones de Enfermería Comunitaria y Atención Primaria, </a:t>
            </a:r>
          </a:p>
          <a:p>
            <a:pPr marL="342900" lvl="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SENEP (Sociedad Española de Neurología pediátrica), </a:t>
            </a:r>
          </a:p>
          <a:p>
            <a:pPr marL="342900" lvl="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AEPED (Sociedad Española Pediatría), </a:t>
            </a:r>
          </a:p>
          <a:p>
            <a:pPr marL="342900" lvl="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SEMG (Sociedad Española de Médicos Generales y de Familias),</a:t>
            </a:r>
          </a:p>
          <a:p>
            <a:pPr marL="342900" lvl="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582930" algn="l"/>
                <a:tab pos="449580" algn="l"/>
              </a:tabLst>
            </a:pPr>
            <a:r>
              <a:rPr lang="es-ES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SemFYC</a:t>
            </a: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(Sociedad Española de Medicina de Familia y Comunitaria).</a:t>
            </a:r>
          </a:p>
          <a:p>
            <a:pPr marL="342900" lvl="0" indent="-342900" fontAlgn="base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582930" algn="l"/>
                <a:tab pos="449580" algn="l"/>
              </a:tabLst>
            </a:pPr>
            <a:endParaRPr lang="es-E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fontAlgn="base">
              <a:lnSpc>
                <a:spcPct val="150000"/>
              </a:lnSpc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de todas las personas que han cumplimentado el cuestionario o han ayudado a otros a poder hacerlo </a:t>
            </a:r>
          </a:p>
        </p:txBody>
      </p:sp>
    </p:spTree>
    <p:extLst>
      <p:ext uri="{BB962C8B-B14F-4D97-AF65-F5344CB8AC3E}">
        <p14:creationId xmlns:p14="http://schemas.microsoft.com/office/powerpoint/2010/main" val="55457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DC7073-1ECC-5E29-D506-D48C3A50A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8" b="12943"/>
          <a:stretch/>
        </p:blipFill>
        <p:spPr>
          <a:xfrm>
            <a:off x="3492438" y="3031258"/>
            <a:ext cx="4901549" cy="24253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B1FD44-633E-AB67-C2DC-244A8520C18C}"/>
              </a:ext>
            </a:extLst>
          </p:cNvPr>
          <p:cNvSpPr txBox="1"/>
          <p:nvPr/>
        </p:nvSpPr>
        <p:spPr>
          <a:xfrm>
            <a:off x="2633956" y="4765779"/>
            <a:ext cx="748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Datos identificativos y de contacto: </a:t>
            </a:r>
          </a:p>
          <a:p>
            <a:pPr algn="ctr"/>
            <a:r>
              <a:rPr lang="es-ES_tradnl" sz="2400" dirty="0">
                <a:hlinkClick r:id="rId3"/>
              </a:rPr>
              <a:t>investigacion@autismo.org.es</a:t>
            </a:r>
            <a:endParaRPr lang="es-ES_tradnl" sz="2400" dirty="0"/>
          </a:p>
          <a:p>
            <a:endParaRPr lang="es-ES_tradn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F30343-10B9-5FB1-3387-100B447331CB}"/>
              </a:ext>
            </a:extLst>
          </p:cNvPr>
          <p:cNvSpPr txBox="1"/>
          <p:nvPr/>
        </p:nvSpPr>
        <p:spPr>
          <a:xfrm>
            <a:off x="3244562" y="1413746"/>
            <a:ext cx="60942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6600" b="1" dirty="0">
                <a:solidFill>
                  <a:srgbClr val="002060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2500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177C659-3A11-B62C-A3DD-4ACFC550BB18}"/>
              </a:ext>
            </a:extLst>
          </p:cNvPr>
          <p:cNvSpPr txBox="1"/>
          <p:nvPr/>
        </p:nvSpPr>
        <p:spPr>
          <a:xfrm>
            <a:off x="1194955" y="156902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4E08F3-31BD-5D91-68D2-8E744741C304}"/>
              </a:ext>
            </a:extLst>
          </p:cNvPr>
          <p:cNvSpPr txBox="1"/>
          <p:nvPr/>
        </p:nvSpPr>
        <p:spPr>
          <a:xfrm>
            <a:off x="1194955" y="2266444"/>
            <a:ext cx="33839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2000" dirty="0"/>
              <a:t>Confederación Estatal</a:t>
            </a:r>
          </a:p>
          <a:p>
            <a:endParaRPr lang="es-ES" sz="2000" dirty="0"/>
          </a:p>
          <a:p>
            <a:r>
              <a:rPr lang="es-ES" sz="2000" dirty="0"/>
              <a:t>189 entidades. </a:t>
            </a:r>
          </a:p>
          <a:p>
            <a:endParaRPr lang="es-ES" sz="2000" dirty="0"/>
          </a:p>
          <a:p>
            <a:r>
              <a:rPr lang="es-ES" sz="2000" dirty="0"/>
              <a:t>17 Comunidades Autónomas.</a:t>
            </a:r>
          </a:p>
          <a:p>
            <a:endParaRPr lang="es-ES" sz="2000" dirty="0"/>
          </a:p>
          <a:p>
            <a:r>
              <a:rPr lang="es-ES" sz="2000" dirty="0"/>
              <a:t>Misión: promover los derechos y mejorar la calidad de vida de las personas con autismo y sus familias </a:t>
            </a:r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CACE1A-D108-35DD-C5D5-C476F82A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80" y="471405"/>
            <a:ext cx="3427901" cy="12534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39E1DD-A617-21D6-E4AB-4FF531BF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85" y="471405"/>
            <a:ext cx="7401833" cy="57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C673A-EC6D-27B2-91E4-112A8A37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595" y="1383797"/>
            <a:ext cx="5961804" cy="433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600" dirty="0">
                <a:solidFill>
                  <a:srgbClr val="000000"/>
                </a:solidFill>
              </a:rPr>
              <a:t>Peor</a:t>
            </a:r>
            <a:r>
              <a:rPr lang="es-ES" sz="2600" b="0" i="0" dirty="0">
                <a:solidFill>
                  <a:srgbClr val="000000"/>
                </a:solidFill>
                <a:effectLst/>
              </a:rPr>
              <a:t> salud física y mental. </a:t>
            </a:r>
          </a:p>
          <a:p>
            <a:r>
              <a:rPr lang="es-ES" sz="2600" dirty="0">
                <a:solidFill>
                  <a:srgbClr val="000000"/>
                </a:solidFill>
              </a:rPr>
              <a:t>Mayor riesgo de</a:t>
            </a:r>
            <a:r>
              <a:rPr lang="es-ES" sz="2600" b="0" i="0" dirty="0">
                <a:solidFill>
                  <a:srgbClr val="000000"/>
                </a:solidFill>
                <a:effectLst/>
              </a:rPr>
              <a:t>: </a:t>
            </a:r>
          </a:p>
          <a:p>
            <a:pPr lvl="1"/>
            <a:r>
              <a:rPr lang="es-ES" sz="2200" b="0" i="0" dirty="0">
                <a:solidFill>
                  <a:srgbClr val="000000"/>
                </a:solidFill>
                <a:effectLst/>
              </a:rPr>
              <a:t>Mortalidad prematura,</a:t>
            </a:r>
          </a:p>
          <a:p>
            <a:pPr lvl="1"/>
            <a:r>
              <a:rPr lang="es-ES" sz="2200" b="0" i="0" dirty="0">
                <a:solidFill>
                  <a:srgbClr val="000000"/>
                </a:solidFill>
                <a:effectLst/>
              </a:rPr>
              <a:t>Agravamiento de condiciones preexistentes,</a:t>
            </a:r>
          </a:p>
          <a:p>
            <a:pPr lvl="1"/>
            <a:r>
              <a:rPr lang="es-ES" sz="2200" b="0" i="0" dirty="0">
                <a:solidFill>
                  <a:srgbClr val="000000"/>
                </a:solidFill>
                <a:effectLst/>
              </a:rPr>
              <a:t>Envejecimiento prematur</a:t>
            </a:r>
            <a:r>
              <a:rPr lang="es-ES" sz="2200" dirty="0">
                <a:solidFill>
                  <a:srgbClr val="000000"/>
                </a:solidFill>
              </a:rPr>
              <a:t>o.</a:t>
            </a:r>
            <a:r>
              <a:rPr lang="es-ES" sz="22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s-ES" sz="2600" dirty="0">
                <a:solidFill>
                  <a:srgbClr val="000000"/>
                </a:solidFill>
              </a:rPr>
              <a:t>Consecuencias:</a:t>
            </a:r>
            <a:r>
              <a:rPr lang="es-ES" sz="26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lvl="1"/>
            <a:r>
              <a:rPr lang="es-ES" sz="2200" b="0" i="0" dirty="0">
                <a:solidFill>
                  <a:srgbClr val="000000"/>
                </a:solidFill>
                <a:effectLst/>
              </a:rPr>
              <a:t>Merma en esperanza y calidad de vida. </a:t>
            </a:r>
          </a:p>
          <a:p>
            <a:pPr lvl="1"/>
            <a:r>
              <a:rPr lang="es-ES" sz="2200" dirty="0">
                <a:solidFill>
                  <a:srgbClr val="000000"/>
                </a:solidFill>
              </a:rPr>
              <a:t>Elevada demanda de atención sanitaria (primaria, urgencias, ingresos, y especialidades). </a:t>
            </a:r>
            <a:endParaRPr lang="es-ES" sz="22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s-ES" sz="2200" b="0" i="0" dirty="0">
                <a:solidFill>
                  <a:srgbClr val="000000"/>
                </a:solidFill>
                <a:effectLst/>
              </a:rPr>
              <a:t>Impacto </a:t>
            </a:r>
            <a:r>
              <a:rPr lang="es-ES" sz="2200" dirty="0">
                <a:solidFill>
                  <a:srgbClr val="000000"/>
                </a:solidFill>
              </a:rPr>
              <a:t>en eficiencia</a:t>
            </a:r>
            <a:r>
              <a:rPr lang="es-ES" sz="2200" b="0" i="0" dirty="0">
                <a:solidFill>
                  <a:srgbClr val="000000"/>
                </a:solidFill>
                <a:effectLst/>
              </a:rPr>
              <a:t> del sistema sanitario. </a:t>
            </a:r>
            <a:endParaRPr lang="en-US" sz="2200" dirty="0">
              <a:solidFill>
                <a:srgbClr val="000000"/>
              </a:solidFill>
              <a:latin typeface="Plus Jakarta Sans 2"/>
              <a:ea typeface="Plus Jakarta Sans 2"/>
              <a:cs typeface="Plus Jakarta Sans 2"/>
              <a:sym typeface="Plus Jakarta Sans 2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4CC5C36-BA58-6FD1-E8FB-18CA1C4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355" y="168356"/>
            <a:ext cx="9923290" cy="884940"/>
          </a:xfrm>
        </p:spPr>
        <p:txBody>
          <a:bodyPr/>
          <a:lstStyle/>
          <a:p>
            <a:r>
              <a:rPr lang="es-ES" b="1" dirty="0">
                <a:solidFill>
                  <a:srgbClr val="4472C4"/>
                </a:solidFill>
                <a:cs typeface="Calibri Light"/>
              </a:rPr>
              <a:t>Introducción</a:t>
            </a:r>
            <a:endParaRPr lang="es-ES" b="1" dirty="0">
              <a:solidFill>
                <a:srgbClr val="4472C4"/>
              </a:solidFill>
            </a:endParaRPr>
          </a:p>
        </p:txBody>
      </p:sp>
      <p:pic>
        <p:nvPicPr>
          <p:cNvPr id="7" name="Imagen 6" descr="Imagen que contiene traje&#10;&#10;Descripción generada automáticamente">
            <a:extLst>
              <a:ext uri="{FF2B5EF4-FFF2-40B4-BE49-F238E27FC236}">
                <a16:creationId xmlns:a16="http://schemas.microsoft.com/office/drawing/2014/main" id="{24F163C7-58C7-B7A5-2B35-E0E44F75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79" y="1943296"/>
            <a:ext cx="3295674" cy="3217336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53B50B0-80FF-F6A9-8625-C9AE9B251B0E}"/>
              </a:ext>
            </a:extLst>
          </p:cNvPr>
          <p:cNvCxnSpPr/>
          <p:nvPr/>
        </p:nvCxnSpPr>
        <p:spPr>
          <a:xfrm>
            <a:off x="1261641" y="960699"/>
            <a:ext cx="103527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5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49C7C1C-52DB-D0C7-8005-91EEE546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31" y="795867"/>
            <a:ext cx="3932237" cy="1249439"/>
          </a:xfrm>
        </p:spPr>
        <p:txBody>
          <a:bodyPr/>
          <a:lstStyle/>
          <a:p>
            <a:r>
              <a:rPr lang="es-ES" b="1" dirty="0">
                <a:solidFill>
                  <a:schemeClr val="accent1"/>
                </a:solidFill>
                <a:cs typeface="Calibri Light"/>
              </a:rPr>
              <a:t>Ausencia de datos, interfiere: 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C673A-EC6D-27B2-91E4-112A8A373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s-ES" sz="3200" b="0" i="0" dirty="0">
                <a:solidFill>
                  <a:srgbClr val="000000"/>
                </a:solidFill>
                <a:effectLst/>
              </a:rPr>
            </a:br>
            <a:endParaRPr lang="es-ES" dirty="0">
              <a:cs typeface="Calibri" panose="020F0502020204030204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C19FFD0-C195-DF99-A09D-2E8C0D5A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074" y="2432352"/>
            <a:ext cx="4657951" cy="3170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buFont typeface="Arial"/>
              <a:buChar char="•"/>
            </a:pPr>
            <a:r>
              <a:rPr lang="es-ES" sz="2800" dirty="0">
                <a:cs typeface="Calibri"/>
              </a:rPr>
              <a:t>Planificación de las políticas públicas.</a:t>
            </a:r>
            <a:br>
              <a:rPr lang="es-ES" sz="2800" dirty="0">
                <a:cs typeface="Calibri"/>
              </a:rPr>
            </a:br>
            <a:endParaRPr lang="es-ES" sz="280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800" dirty="0">
                <a:cs typeface="Calibri"/>
              </a:rPr>
              <a:t>Atención sanitaria ajustada a necesidades.</a:t>
            </a:r>
          </a:p>
          <a:p>
            <a:pPr lvl="1"/>
            <a:endParaRPr lang="es-ES" sz="28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800" dirty="0">
                <a:cs typeface="Calibri"/>
              </a:rPr>
              <a:t>Derecho a la salud.</a:t>
            </a:r>
          </a:p>
        </p:txBody>
      </p:sp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FC8490DD-FCBD-61ED-722F-DBF64706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58" y="641048"/>
            <a:ext cx="6179438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DD66753-A6D5-6A81-0052-112822D6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  <a:cs typeface="Calibri Light"/>
              </a:rPr>
              <a:t>Objetivos</a:t>
            </a:r>
            <a:endParaRPr lang="es-ES" dirty="0">
              <a:solidFill>
                <a:schemeClr val="accent1"/>
              </a:solidFill>
              <a:cs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C673A-EC6D-27B2-91E4-112A8A373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39" y="1506022"/>
            <a:ext cx="6483888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>
                <a:solidFill>
                  <a:srgbClr val="000000"/>
                </a:solidFill>
              </a:rPr>
              <a:t>Estudio comparativo en población mayor de 16 años </a:t>
            </a:r>
            <a:r>
              <a:rPr lang="es-ES" dirty="0">
                <a:solidFill>
                  <a:srgbClr val="000000"/>
                </a:solidFill>
              </a:rPr>
              <a:t>Grupo Autista (GA) y Grupo no Autista (GNA):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</a:rPr>
              <a:t>Perfil de salud (</a:t>
            </a:r>
            <a:r>
              <a:rPr lang="es-ES" dirty="0">
                <a:solidFill>
                  <a:srgbClr val="000000"/>
                </a:solidFill>
              </a:rPr>
              <a:t>prevalencia de diagnósticos</a:t>
            </a:r>
            <a:r>
              <a:rPr lang="es-ES" b="0" i="0" dirty="0">
                <a:solidFill>
                  <a:srgbClr val="000000"/>
                </a:solidFill>
                <a:effectLst/>
              </a:rPr>
              <a:t>).</a:t>
            </a:r>
            <a:endParaRPr lang="es-E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</a:rPr>
              <a:t>Uso de recursos sanitarios (tratamientos prescritos).</a:t>
            </a:r>
            <a:endParaRPr lang="es-E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</a:rPr>
              <a:t>Valoración de la atención sanitaria recibida.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Autoeficacia percibida para mejorar la propia salud.</a:t>
            </a:r>
            <a:endParaRPr lang="es-ES" dirty="0"/>
          </a:p>
          <a:p>
            <a:pPr>
              <a:lnSpc>
                <a:spcPct val="150000"/>
              </a:lnSpc>
            </a:pPr>
            <a:endParaRPr lang="es-ES_tradnl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DD8E8E60-F985-F844-D54C-BE035D3F43AE}"/>
              </a:ext>
            </a:extLst>
          </p:cNvPr>
          <p:cNvCxnSpPr/>
          <p:nvPr/>
        </p:nvCxnSpPr>
        <p:spPr>
          <a:xfrm>
            <a:off x="1371639" y="1296365"/>
            <a:ext cx="103527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4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77A09AF-A1D5-1DF6-0C6F-74320E2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19" y="2268"/>
            <a:ext cx="10331824" cy="1325563"/>
          </a:xfrm>
        </p:spPr>
        <p:txBody>
          <a:bodyPr/>
          <a:lstStyle/>
          <a:p>
            <a:r>
              <a:rPr lang="es-ES" b="1" dirty="0">
                <a:solidFill>
                  <a:schemeClr val="accent1"/>
                </a:solidFill>
                <a:cs typeface="Calibri Light"/>
              </a:rPr>
              <a:t>Método 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FBD3B2F7-E28A-310B-3877-871308BA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6721" y="132783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§"/>
            </a:pPr>
            <a:r>
              <a:rPr lang="es-ES" dirty="0">
                <a:solidFill>
                  <a:schemeClr val="accent1"/>
                </a:solidFill>
                <a:cs typeface="Calibri"/>
              </a:rPr>
              <a:t>Participantes</a:t>
            </a:r>
          </a:p>
        </p:txBody>
      </p:sp>
      <p:pic>
        <p:nvPicPr>
          <p:cNvPr id="7" name="Imagen 6" descr="Imagen que contiene traje&#10;&#10;Descripción generada automáticamente">
            <a:extLst>
              <a:ext uri="{FF2B5EF4-FFF2-40B4-BE49-F238E27FC236}">
                <a16:creationId xmlns:a16="http://schemas.microsoft.com/office/drawing/2014/main" id="{4035674E-525E-CF80-980E-E5EB5730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83" y="2220338"/>
            <a:ext cx="2452126" cy="241732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B7563CB-95B9-2F87-6F10-F10CBA3DA115}"/>
              </a:ext>
            </a:extLst>
          </p:cNvPr>
          <p:cNvSpPr txBox="1"/>
          <p:nvPr/>
        </p:nvSpPr>
        <p:spPr>
          <a:xfrm>
            <a:off x="1671080" y="4962084"/>
            <a:ext cx="33479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cs typeface="Calibri" panose="020F0502020204030204"/>
              </a:rPr>
              <a:t>N= 1.333</a:t>
            </a:r>
          </a:p>
          <a:p>
            <a:r>
              <a:rPr lang="es-ES" sz="2400" dirty="0">
                <a:cs typeface="Calibri" panose="020F0502020204030204"/>
              </a:rPr>
              <a:t>Autismo= 20% (N=261)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FF2A7780-C673-4C7A-444C-FFEE46A10345}"/>
              </a:ext>
            </a:extLst>
          </p:cNvPr>
          <p:cNvSpPr txBox="1">
            <a:spLocks/>
          </p:cNvSpPr>
          <p:nvPr/>
        </p:nvSpPr>
        <p:spPr>
          <a:xfrm>
            <a:off x="5697840" y="1924901"/>
            <a:ext cx="6247497" cy="4444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000000"/>
                </a:solidFill>
              </a:rPr>
              <a:t>Sexo:</a:t>
            </a:r>
            <a:endParaRPr lang="es-ES" sz="2000" b="1" dirty="0">
              <a:solidFill>
                <a:srgbClr val="000000"/>
              </a:solidFill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rgbClr val="000000"/>
                </a:solidFill>
              </a:rPr>
              <a:t>64% hombres (GA)</a:t>
            </a:r>
            <a:endParaRPr lang="es-ES" sz="2000" dirty="0">
              <a:solidFill>
                <a:srgbClr val="000000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rgbClr val="000000"/>
                </a:solidFill>
              </a:rPr>
              <a:t>50% hombres (GNA)</a:t>
            </a:r>
            <a:endParaRPr lang="es-ES" sz="2000" dirty="0">
              <a:solidFill>
                <a:srgbClr val="000000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s-ES" sz="2000" dirty="0">
              <a:solidFill>
                <a:srgbClr val="000000"/>
              </a:solidFill>
              <a:cs typeface="Calibri"/>
            </a:endParaRPr>
          </a:p>
          <a:p>
            <a:r>
              <a:rPr lang="es-ES" sz="2000" b="1" dirty="0">
                <a:solidFill>
                  <a:srgbClr val="000000"/>
                </a:solidFill>
                <a:cs typeface="Calibri"/>
              </a:rPr>
              <a:t>Edad: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0000"/>
                </a:solidFill>
              </a:rPr>
              <a:t>26,27 años. 50% mayores de 25. (GA)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0000"/>
                </a:solidFill>
              </a:rPr>
              <a:t>28,14 años. 60% mayores de 25. (GNA) </a:t>
            </a:r>
          </a:p>
          <a:p>
            <a:endParaRPr lang="es-ES" sz="2000" dirty="0">
              <a:solidFill>
                <a:srgbClr val="000000"/>
              </a:solidFill>
              <a:cs typeface="Calibri"/>
            </a:endParaRPr>
          </a:p>
          <a:p>
            <a:r>
              <a:rPr lang="es-ES" sz="2000" b="1" dirty="0">
                <a:solidFill>
                  <a:srgbClr val="000000"/>
                </a:solidFill>
              </a:rPr>
              <a:t>Discapacidad intelectual:</a:t>
            </a:r>
            <a:endParaRPr lang="es-ES" sz="2000" b="1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rgbClr val="000000"/>
                </a:solidFill>
              </a:rPr>
              <a:t>55% (GA)</a:t>
            </a:r>
            <a:endParaRPr lang="es-ES" sz="2000" dirty="0">
              <a:solidFill>
                <a:srgbClr val="000000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s-ES" sz="2000" dirty="0">
                <a:solidFill>
                  <a:srgbClr val="000000"/>
                </a:solidFill>
              </a:rPr>
              <a:t>1% (GNA)</a:t>
            </a:r>
            <a:endParaRPr lang="es-ES" sz="2000" dirty="0"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000000"/>
                </a:solidFill>
              </a:rPr>
              <a:t>75% participantes autistas tuvieron apoyo para responder. </a:t>
            </a:r>
            <a:endParaRPr lang="es-ES" sz="2000" dirty="0">
              <a:cs typeface="Calibri"/>
            </a:endParaRPr>
          </a:p>
          <a:p>
            <a:endParaRPr lang="es-ES_tradnl" sz="2000" dirty="0">
              <a:cs typeface="Calibri" panose="020F0502020204030204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F3E221E-AFC0-0D93-301A-1959A0369D37}"/>
              </a:ext>
            </a:extLst>
          </p:cNvPr>
          <p:cNvCxnSpPr/>
          <p:nvPr/>
        </p:nvCxnSpPr>
        <p:spPr>
          <a:xfrm>
            <a:off x="1167119" y="1134319"/>
            <a:ext cx="103527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E2699B5-1460-DA4C-8816-CAAB00607672}"/>
              </a:ext>
            </a:extLst>
          </p:cNvPr>
          <p:cNvSpPr txBox="1"/>
          <p:nvPr/>
        </p:nvSpPr>
        <p:spPr>
          <a:xfrm>
            <a:off x="4684483" y="1298778"/>
            <a:ext cx="72608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cs typeface="Calibri" panose="020F0502020204030204"/>
              </a:rPr>
              <a:t>Controlar estadísticamente el efecto de estas variables:</a:t>
            </a:r>
            <a:r>
              <a:rPr lang="es-ES" sz="2400" dirty="0">
                <a:cs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77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2ACB89F-3DD4-8C72-9EB0-0FB3923031EF}"/>
              </a:ext>
            </a:extLst>
          </p:cNvPr>
          <p:cNvSpPr txBox="1">
            <a:spLocks/>
          </p:cNvSpPr>
          <p:nvPr/>
        </p:nvSpPr>
        <p:spPr>
          <a:xfrm>
            <a:off x="1642213" y="1085140"/>
            <a:ext cx="9064456" cy="4640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endParaRPr lang="es-ES" sz="20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60000"/>
              </a:lnSpc>
            </a:pPr>
            <a:r>
              <a:rPr lang="es-ES" sz="2400" b="1" dirty="0">
                <a:solidFill>
                  <a:srgbClr val="000000"/>
                </a:solidFill>
              </a:rPr>
              <a:t>Cuestionario</a:t>
            </a:r>
            <a:r>
              <a:rPr lang="es-ES" sz="2400" b="1" i="0" dirty="0">
                <a:solidFill>
                  <a:srgbClr val="000000"/>
                </a:solidFill>
                <a:effectLst/>
              </a:rPr>
              <a:t> online accesible</a:t>
            </a:r>
            <a:r>
              <a:rPr lang="es-ES" sz="2400" b="1" dirty="0">
                <a:solidFill>
                  <a:srgbClr val="000000"/>
                </a:solidFill>
              </a:rPr>
              <a:t>,</a:t>
            </a:r>
            <a:r>
              <a:rPr lang="es-ES" sz="2400" b="1" i="0" dirty="0">
                <a:solidFill>
                  <a:srgbClr val="000000"/>
                </a:solidFill>
                <a:effectLst/>
              </a:rPr>
              <a:t> </a:t>
            </a:r>
            <a:r>
              <a:rPr lang="es-ES" sz="2400" dirty="0">
                <a:solidFill>
                  <a:srgbClr val="000000"/>
                </a:solidFill>
              </a:rPr>
              <a:t>basado en la Encuesta Europea de Salud de España (EESE) y del Barómetro Sanitario del MSPS .</a:t>
            </a:r>
            <a:endParaRPr lang="es-ES" sz="2400" dirty="0">
              <a:solidFill>
                <a:srgbClr val="000000"/>
              </a:solidFill>
              <a:cs typeface="Calibri"/>
            </a:endParaRPr>
          </a:p>
          <a:p>
            <a:pPr lvl="1">
              <a:lnSpc>
                <a:spcPct val="160000"/>
              </a:lnSpc>
              <a:buFont typeface="Courier New" panose="020B0604020202020204" pitchFamily="34" charset="0"/>
              <a:buChar char="o"/>
            </a:pPr>
            <a:r>
              <a:rPr lang="es-ES" sz="2200" dirty="0">
                <a:solidFill>
                  <a:srgbClr val="000000"/>
                </a:solidFill>
              </a:rPr>
              <a:t>Diagnósticos recibidos.</a:t>
            </a:r>
            <a:endParaRPr lang="es-ES" sz="2200" dirty="0">
              <a:solidFill>
                <a:srgbClr val="000000"/>
              </a:solidFill>
              <a:cs typeface="Calibri"/>
            </a:endParaRPr>
          </a:p>
          <a:p>
            <a:pPr lvl="1">
              <a:lnSpc>
                <a:spcPct val="160000"/>
              </a:lnSpc>
              <a:buFont typeface="Courier New" panose="020B0604020202020204" pitchFamily="34" charset="0"/>
              <a:buChar char="o"/>
            </a:pPr>
            <a:r>
              <a:rPr lang="es-ES" sz="2200" b="0" i="0" dirty="0">
                <a:solidFill>
                  <a:srgbClr val="000000"/>
                </a:solidFill>
                <a:effectLst/>
              </a:rPr>
              <a:t>Tratamientos prescritos.</a:t>
            </a:r>
            <a:endParaRPr lang="es-ES" sz="2200" b="0" i="0" dirty="0">
              <a:solidFill>
                <a:srgbClr val="000000"/>
              </a:solidFill>
              <a:effectLst/>
              <a:cs typeface="Calibri"/>
            </a:endParaRPr>
          </a:p>
          <a:p>
            <a:pPr lvl="1">
              <a:lnSpc>
                <a:spcPct val="160000"/>
              </a:lnSpc>
              <a:buFont typeface="Courier New" panose="020B0604020202020204" pitchFamily="34" charset="0"/>
              <a:buChar char="o"/>
            </a:pPr>
            <a:r>
              <a:rPr lang="es-ES" sz="2200" b="0" i="0" dirty="0">
                <a:solidFill>
                  <a:srgbClr val="000000"/>
                </a:solidFill>
                <a:effectLst/>
              </a:rPr>
              <a:t>Autonomía </a:t>
            </a:r>
            <a:r>
              <a:rPr lang="es-ES" sz="2200" dirty="0">
                <a:solidFill>
                  <a:srgbClr val="000000"/>
                </a:solidFill>
              </a:rPr>
              <a:t>en</a:t>
            </a:r>
            <a:r>
              <a:rPr lang="es-ES" sz="2200" b="0" i="0" dirty="0">
                <a:solidFill>
                  <a:srgbClr val="000000"/>
                </a:solidFill>
                <a:effectLst/>
              </a:rPr>
              <a:t> Actividade</a:t>
            </a:r>
            <a:r>
              <a:rPr lang="es-ES" sz="2200" dirty="0">
                <a:solidFill>
                  <a:srgbClr val="000000"/>
                </a:solidFill>
              </a:rPr>
              <a:t>s</a:t>
            </a:r>
            <a:r>
              <a:rPr lang="es-ES" sz="2200" b="0" i="0" dirty="0">
                <a:solidFill>
                  <a:srgbClr val="000000"/>
                </a:solidFill>
                <a:effectLst/>
              </a:rPr>
              <a:t> de la Vida Diaria. </a:t>
            </a:r>
            <a:endParaRPr lang="es-ES" sz="2200" b="0" i="0" dirty="0">
              <a:solidFill>
                <a:srgbClr val="000000"/>
              </a:solidFill>
              <a:effectLst/>
              <a:cs typeface="Calibri"/>
            </a:endParaRPr>
          </a:p>
          <a:p>
            <a:pPr lvl="1">
              <a:lnSpc>
                <a:spcPct val="160000"/>
              </a:lnSpc>
              <a:buFont typeface="Courier New" panose="020B0604020202020204" pitchFamily="34" charset="0"/>
              <a:buChar char="o"/>
            </a:pPr>
            <a:r>
              <a:rPr lang="es-ES" sz="2200" dirty="0">
                <a:solidFill>
                  <a:srgbClr val="000000"/>
                </a:solidFill>
              </a:rPr>
              <a:t>Valoración de la </a:t>
            </a:r>
            <a:r>
              <a:rPr lang="es-ES" sz="2200" b="0" i="0" dirty="0">
                <a:solidFill>
                  <a:srgbClr val="000000"/>
                </a:solidFill>
                <a:effectLst/>
              </a:rPr>
              <a:t>atención sanitarias y trato con los profesionales</a:t>
            </a:r>
            <a:endParaRPr lang="es-ES" sz="2200" b="0" i="0" dirty="0">
              <a:solidFill>
                <a:srgbClr val="000000"/>
              </a:solidFill>
              <a:effectLst/>
              <a:cs typeface="Calibri"/>
            </a:endParaRPr>
          </a:p>
          <a:p>
            <a:pPr lvl="1">
              <a:lnSpc>
                <a:spcPct val="160000"/>
              </a:lnSpc>
              <a:buFont typeface="Courier New" panose="020B0604020202020204" pitchFamily="34" charset="0"/>
              <a:buChar char="o"/>
            </a:pPr>
            <a:r>
              <a:rPr lang="es-ES" sz="2200" dirty="0">
                <a:solidFill>
                  <a:srgbClr val="000000"/>
                </a:solidFill>
              </a:rPr>
              <a:t>Autoeficacia para mejorar la propia salud</a:t>
            </a:r>
            <a:r>
              <a:rPr lang="es-ES" sz="2200" b="0" i="0" dirty="0">
                <a:solidFill>
                  <a:srgbClr val="000000"/>
                </a:solidFill>
                <a:effectLst/>
              </a:rPr>
              <a:t>. </a:t>
            </a:r>
            <a:endParaRPr lang="es-ES" sz="2200" b="0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8" name="Marcador de contenido 12">
            <a:extLst>
              <a:ext uri="{FF2B5EF4-FFF2-40B4-BE49-F238E27FC236}">
                <a16:creationId xmlns:a16="http://schemas.microsoft.com/office/drawing/2014/main" id="{C1517478-7EE0-7F79-2D87-167A3E08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331" y="83494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§"/>
            </a:pPr>
            <a:r>
              <a:rPr lang="es-ES" dirty="0">
                <a:solidFill>
                  <a:schemeClr val="accent1"/>
                </a:solidFill>
                <a:cs typeface="Calibri"/>
              </a:rPr>
              <a:t>Instrumentos</a:t>
            </a:r>
          </a:p>
        </p:txBody>
      </p:sp>
    </p:spTree>
    <p:extLst>
      <p:ext uri="{BB962C8B-B14F-4D97-AF65-F5344CB8AC3E}">
        <p14:creationId xmlns:p14="http://schemas.microsoft.com/office/powerpoint/2010/main" val="338493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A8EE9-9DD8-5298-B7A5-ABD908A90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C32EB5-3FFF-1D23-C587-5FC5314BA3EB}"/>
              </a:ext>
            </a:extLst>
          </p:cNvPr>
          <p:cNvSpPr txBox="1"/>
          <p:nvPr/>
        </p:nvSpPr>
        <p:spPr>
          <a:xfrm>
            <a:off x="1199629" y="1099830"/>
            <a:ext cx="9079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1) Más diagnósticos médicos activos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8F8C2C62-AE34-8678-93DA-2DD9EDC1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29" y="-132586"/>
            <a:ext cx="10331824" cy="1325563"/>
          </a:xfrm>
        </p:spPr>
        <p:txBody>
          <a:bodyPr/>
          <a:lstStyle/>
          <a:p>
            <a:r>
              <a:rPr lang="es-ES" b="1" dirty="0">
                <a:solidFill>
                  <a:schemeClr val="accent1"/>
                </a:solidFill>
                <a:cs typeface="Calibri Light"/>
              </a:rPr>
              <a:t>Resultados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90D969-B1CC-7777-997A-A3E9CEA22CFE}"/>
              </a:ext>
            </a:extLst>
          </p:cNvPr>
          <p:cNvSpPr txBox="1"/>
          <p:nvPr/>
        </p:nvSpPr>
        <p:spPr>
          <a:xfrm>
            <a:off x="7434136" y="5531829"/>
            <a:ext cx="512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** Sólo no significativa en asma y diabetes.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2C01838-4C80-E18E-EEA8-411A731D6A6C}"/>
              </a:ext>
            </a:extLst>
          </p:cNvPr>
          <p:cNvCxnSpPr/>
          <p:nvPr/>
        </p:nvCxnSpPr>
        <p:spPr>
          <a:xfrm>
            <a:off x="1178695" y="856050"/>
            <a:ext cx="103527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740F568-0B11-945F-0E2C-3AF976D31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72699"/>
              </p:ext>
            </p:extLst>
          </p:nvPr>
        </p:nvGraphicFramePr>
        <p:xfrm>
          <a:off x="1460592" y="1924170"/>
          <a:ext cx="5181600" cy="29239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32190">
                  <a:extLst>
                    <a:ext uri="{9D8B030D-6E8A-4147-A177-3AD203B41FA5}">
                      <a16:colId xmlns:a16="http://schemas.microsoft.com/office/drawing/2014/main" val="37083825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8582758"/>
                    </a:ext>
                  </a:extLst>
                </a:gridCol>
                <a:gridCol w="1135010">
                  <a:extLst>
                    <a:ext uri="{9D8B030D-6E8A-4147-A177-3AD203B41FA5}">
                      <a16:colId xmlns:a16="http://schemas.microsoft.com/office/drawing/2014/main" val="3883765763"/>
                    </a:ext>
                  </a:extLst>
                </a:gridCol>
              </a:tblGrid>
              <a:tr h="1033737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B0F0"/>
                          </a:solidFill>
                          <a:latin typeface="+mj-lt"/>
                          <a:ea typeface="+mn-ea"/>
                          <a:cs typeface="+mn-cs"/>
                        </a:rPr>
                        <a:t>GA</a:t>
                      </a:r>
                    </a:p>
                    <a:p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(n=261)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B0F0"/>
                          </a:solidFill>
                          <a:latin typeface="+mj-lt"/>
                          <a:ea typeface="+mn-ea"/>
                          <a:cs typeface="+mn-cs"/>
                        </a:rPr>
                        <a:t>GNA</a:t>
                      </a:r>
                    </a:p>
                    <a:p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(n=1.072)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43938"/>
                  </a:ext>
                </a:extLst>
              </a:tr>
              <a:tr h="554105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Enfermedad en</a:t>
                      </a:r>
                    </a:p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últimos 12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084359"/>
                  </a:ext>
                </a:extLst>
              </a:tr>
              <a:tr h="693458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Dificultades en actividades vida diaria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624"/>
                  </a:ext>
                </a:extLst>
              </a:tr>
              <a:tr h="556628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No tengo la ayuda que necesito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06179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3FF4D0A-8D2E-C1DC-A81F-7CE503A4EE9D}"/>
              </a:ext>
            </a:extLst>
          </p:cNvPr>
          <p:cNvSpPr txBox="1"/>
          <p:nvPr/>
        </p:nvSpPr>
        <p:spPr>
          <a:xfrm>
            <a:off x="6538020" y="2406163"/>
            <a:ext cx="5549808" cy="281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64% ansiedad (10% población general),</a:t>
            </a:r>
          </a:p>
          <a:p>
            <a:pPr marL="742950" lvl="1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33% depresión (5% población general),</a:t>
            </a:r>
            <a:endParaRPr lang="es-E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Epilepsia (×12)</a:t>
            </a:r>
            <a:r>
              <a:rPr lang="es-E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Trastornos del sueño (×3),</a:t>
            </a:r>
          </a:p>
          <a:p>
            <a:pPr marL="742950" lvl="1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Problemas gastrointestinales (×7), </a:t>
            </a:r>
            <a:endParaRPr lang="es-E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2930" algn="l"/>
                <a:tab pos="449580" algn="l"/>
              </a:tabLst>
            </a:pPr>
            <a:r>
              <a:rPr lang="es-E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Lesiones permanentes por accidente (×2).  </a:t>
            </a:r>
            <a:endParaRPr lang="es-E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8AA09-0B8F-07F6-0001-D02D2E02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4EC2DB3-CC60-2783-B614-685EC1C96E64}"/>
              </a:ext>
            </a:extLst>
          </p:cNvPr>
          <p:cNvSpPr txBox="1"/>
          <p:nvPr/>
        </p:nvSpPr>
        <p:spPr>
          <a:xfrm>
            <a:off x="1296803" y="4194338"/>
            <a:ext cx="3627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Mayor tasa en todos los grupos farmacológicos.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Poca vigilancia de efectos secundarios. </a:t>
            </a:r>
            <a:endParaRPr lang="es-ES_tradnl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7EC752-DC06-D8B0-1BED-976DB996CD56}"/>
              </a:ext>
            </a:extLst>
          </p:cNvPr>
          <p:cNvSpPr txBox="1"/>
          <p:nvPr/>
        </p:nvSpPr>
        <p:spPr>
          <a:xfrm>
            <a:off x="1296803" y="484166"/>
            <a:ext cx="90796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2) Más tratamientos en el último año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696A314-3D6D-84E4-70BC-77520A6CD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8700"/>
              </p:ext>
            </p:extLst>
          </p:nvPr>
        </p:nvGraphicFramePr>
        <p:xfrm>
          <a:off x="5428527" y="1199854"/>
          <a:ext cx="5829468" cy="452533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106823">
                  <a:extLst>
                    <a:ext uri="{9D8B030D-6E8A-4147-A177-3AD203B41FA5}">
                      <a16:colId xmlns:a16="http://schemas.microsoft.com/office/drawing/2014/main" val="4203778333"/>
                    </a:ext>
                  </a:extLst>
                </a:gridCol>
                <a:gridCol w="1302861">
                  <a:extLst>
                    <a:ext uri="{9D8B030D-6E8A-4147-A177-3AD203B41FA5}">
                      <a16:colId xmlns:a16="http://schemas.microsoft.com/office/drawing/2014/main" val="1880632362"/>
                    </a:ext>
                  </a:extLst>
                </a:gridCol>
                <a:gridCol w="1419784">
                  <a:extLst>
                    <a:ext uri="{9D8B030D-6E8A-4147-A177-3AD203B41FA5}">
                      <a16:colId xmlns:a16="http://schemas.microsoft.com/office/drawing/2014/main" val="1779612321"/>
                    </a:ext>
                  </a:extLst>
                </a:gridCol>
              </a:tblGrid>
              <a:tr h="311456">
                <a:tc>
                  <a:txBody>
                    <a:bodyPr/>
                    <a:lstStyle/>
                    <a:p>
                      <a:pPr marL="0" algn="l" defTabSz="1828709" rtl="0" eaLnBrk="1" fontAlgn="b" latinLnBrk="0" hangingPunct="1"/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</a:t>
                      </a:r>
                    </a:p>
                  </a:txBody>
                  <a:tcPr marL="3443" marR="3443" marT="3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GNA</a:t>
                      </a:r>
                      <a:endParaRPr lang="es-ES" sz="1600" b="1" u="none" strike="noStrike" kern="1200" dirty="0">
                        <a:solidFill>
                          <a:schemeClr val="accen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91231569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258763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Catarro, gripe, bronquios</a:t>
                      </a: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40,36%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25,27%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921319148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258763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47,31%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25,78%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2889636568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258763" indent="0" algn="l" defTabSz="1828709" rtl="0" eaLnBrk="1" fontAlgn="b" latinLnBrk="0" hangingPunct="1">
                        <a:tabLst>
                          <a:tab pos="179388" algn="l"/>
                        </a:tabLst>
                      </a:pP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Antipiréticos</a:t>
                      </a: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34,10%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15,06%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2127441544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258763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Complementos nutricionales</a:t>
                      </a: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22,52%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9,50%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131108736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258763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Laxantes</a:t>
                      </a: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11,43%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1,67%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270336902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258763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Antibióticos</a:t>
                      </a: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33,57%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22,86%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2273015864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Tranquilizantes, relajantes, hipnóticos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50,34%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10,22%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973774688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Alergia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29,00%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14,61%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3059726284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Diarrea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6,24%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3,28%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1106088574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Estómago / digestivas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15,84%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7,85%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2095738890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Antidepresivos, estimulantes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34,75%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5,55%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406158746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Píldoras anticonceptivas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9,12%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5,93%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1990361850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Hormonas menopausia 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1,20%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0,23%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3171331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Tiroides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5,66%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3,85%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1846819921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Productos homeopáticos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5,38%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2,19%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1317751453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Productos naturistas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7,73%</a:t>
                      </a:r>
                      <a:endParaRPr lang="es-ES" sz="16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2,84%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3185271653"/>
                  </a:ext>
                </a:extLst>
              </a:tr>
              <a:tr h="239400">
                <a:tc>
                  <a:txBody>
                    <a:bodyPr/>
                    <a:lstStyle/>
                    <a:p>
                      <a:pPr marL="179388" indent="0" algn="l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29,29%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tc>
                  <a:txBody>
                    <a:bodyPr/>
                    <a:lstStyle/>
                    <a:p>
                      <a:pPr marL="0" algn="ctr" defTabSz="1828709" rtl="0" eaLnBrk="1" fontAlgn="b" latinLnBrk="0" hangingPunct="1"/>
                      <a:r>
                        <a:rPr lang="es-E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3,23%</a:t>
                      </a:r>
                      <a:endParaRPr lang="es-E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443" marR="3443" marT="3443" marB="0" anchor="b"/>
                </a:tc>
                <a:extLst>
                  <a:ext uri="{0D108BD9-81ED-4DB2-BD59-A6C34878D82A}">
                    <a16:rowId xmlns:a16="http://schemas.microsoft.com/office/drawing/2014/main" val="1210495430"/>
                  </a:ext>
                </a:extLst>
              </a:tr>
            </a:tbl>
          </a:graphicData>
        </a:graphic>
      </p:graphicFrame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6ADDF55-443B-01F9-530A-C0609DC0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94" y="1840375"/>
            <a:ext cx="3764138" cy="19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91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03236f-f772-418e-84f5-41638dde6a19">
      <Terms xmlns="http://schemas.microsoft.com/office/infopath/2007/PartnerControls"/>
    </lcf76f155ced4ddcb4097134ff3c332f>
    <TaxCatchAll xmlns="0c3fdc64-20f4-4d0e-8433-33b2bf723d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C1F27C5ED75643B8CA4D4C752910F3" ma:contentTypeVersion="16" ma:contentTypeDescription="Crear nuevo documento." ma:contentTypeScope="" ma:versionID="11d83410286d37b6ee5afa21d30f8a7b">
  <xsd:schema xmlns:xsd="http://www.w3.org/2001/XMLSchema" xmlns:xs="http://www.w3.org/2001/XMLSchema" xmlns:p="http://schemas.microsoft.com/office/2006/metadata/properties" xmlns:ns2="a403236f-f772-418e-84f5-41638dde6a19" xmlns:ns3="0c3fdc64-20f4-4d0e-8433-33b2bf723d28" targetNamespace="http://schemas.microsoft.com/office/2006/metadata/properties" ma:root="true" ma:fieldsID="a21644595b842742e9b8ad545f6fe642" ns2:_="" ns3:_="">
    <xsd:import namespace="a403236f-f772-418e-84f5-41638dde6a19"/>
    <xsd:import namespace="0c3fdc64-20f4-4d0e-8433-33b2bf723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3236f-f772-418e-84f5-41638dde6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38b30975-4c0d-47ad-9c58-5d01867c9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dc64-20f4-4d0e-8433-33b2bf72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221e2d-00b9-4620-b907-bd49652d070a}" ma:internalName="TaxCatchAll" ma:showField="CatchAllData" ma:web="0c3fdc64-20f4-4d0e-8433-33b2bf723d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65ADA-1061-433B-ACA6-CCB1AE7CC92C}">
  <ds:schemaRefs>
    <ds:schemaRef ds:uri="http://schemas.microsoft.com/office/2006/metadata/properties"/>
    <ds:schemaRef ds:uri="http://schemas.microsoft.com/office/infopath/2007/PartnerControls"/>
    <ds:schemaRef ds:uri="e1b9bb47-5925-4232-8707-b1b2b1d5488b"/>
    <ds:schemaRef ds:uri="f07e28bc-d2ea-49f2-9043-5b65665e8fda"/>
  </ds:schemaRefs>
</ds:datastoreItem>
</file>

<file path=customXml/itemProps2.xml><?xml version="1.0" encoding="utf-8"?>
<ds:datastoreItem xmlns:ds="http://schemas.openxmlformats.org/officeDocument/2006/customXml" ds:itemID="{9720240F-E13B-40FA-B56B-C1664E756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7E845-C852-4DC2-95D8-894723E71EB6}"/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761</Words>
  <Application>Microsoft Office PowerPoint</Application>
  <PresentationFormat>Panorámica</PresentationFormat>
  <Paragraphs>186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Open Sans</vt:lpstr>
      <vt:lpstr>Plus Jakarta Sans 2</vt:lpstr>
      <vt:lpstr>Wingdings</vt:lpstr>
      <vt:lpstr>Tema de Office</vt:lpstr>
      <vt:lpstr>Diferencias en salud y atención sanitaria.  Estudio comparativo entre personas autistas adultas y población general</vt:lpstr>
      <vt:lpstr>Presentación de PowerPoint</vt:lpstr>
      <vt:lpstr>Introducción</vt:lpstr>
      <vt:lpstr>Ausencia de datos, interfiere: </vt:lpstr>
      <vt:lpstr>Objetivos</vt:lpstr>
      <vt:lpstr>Método 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comunicación</dc:title>
  <dc:creator>Microsoft Office User</dc:creator>
  <cp:lastModifiedBy>Guillermo Benito Ruiz</cp:lastModifiedBy>
  <cp:revision>278</cp:revision>
  <dcterms:created xsi:type="dcterms:W3CDTF">2024-08-28T18:14:46Z</dcterms:created>
  <dcterms:modified xsi:type="dcterms:W3CDTF">2024-11-05T12:09:48Z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0x010100D6C1F27C5ED75643B8CA4D4C752910F3</vt:lpwstr>
  </property>
  <property fmtid="{D5CDD505-2E9C-101B-9397-08002B2CF9AE}" pid="3" name="MediaServiceImageTags">
    <vt:lpwstr/>
  </property>
</Properties>
</file>