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4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customXml/itemProps1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23"/>
  </p:notesMasterIdLst>
  <p:handoutMasterIdLst>
    <p:handoutMasterId r:id="rId24"/>
  </p:handoutMasterIdLst>
  <p:sldIdLst>
    <p:sldId id="256" r:id="rId4"/>
    <p:sldId id="264" r:id="rId5"/>
    <p:sldId id="265" r:id="rId6"/>
    <p:sldId id="268" r:id="rId7"/>
    <p:sldId id="269" r:id="rId8"/>
    <p:sldId id="270" r:id="rId9"/>
    <p:sldId id="267" r:id="rId10"/>
    <p:sldId id="273" r:id="rId11"/>
    <p:sldId id="274" r:id="rId12"/>
    <p:sldId id="277" r:id="rId13"/>
    <p:sldId id="275" r:id="rId14"/>
    <p:sldId id="280" r:id="rId15"/>
    <p:sldId id="281" r:id="rId16"/>
    <p:sldId id="285" r:id="rId17"/>
    <p:sldId id="272" r:id="rId18"/>
    <p:sldId id="284" r:id="rId19"/>
    <p:sldId id="282" r:id="rId20"/>
    <p:sldId id="283" r:id="rId21"/>
    <p:sldId id="263" r:id="rId2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CEEB"/>
    <a:srgbClr val="FFFAEB"/>
    <a:srgbClr val="DFEED6"/>
    <a:srgbClr val="ECF5E7"/>
    <a:srgbClr val="FFF8E5"/>
    <a:srgbClr val="FFF4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>
      <p:cViewPr varScale="1">
        <p:scale>
          <a:sx n="56" d="100"/>
          <a:sy n="56" d="100"/>
        </p:scale>
        <p:origin x="97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263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customXml" Target="../customXml/item3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2F7D7331-ED76-C17F-5AE4-1A959493063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C500C6E-8AFF-91DB-0422-BAA5B3AB282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F3A89F-AF0E-564E-B723-3FA92B7F59C9}" type="datetimeFigureOut">
              <a:rPr lang="es-ES_tradnl" smtClean="0"/>
              <a:t>08/11/2024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E1AD430-B455-AAE7-2272-277E82CBB3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D9885D-7E1A-C9FD-30FF-EE5CA568B2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0825E9-490C-2545-A458-5B5F0D959AC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128092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90DFB-5E7F-BD44-9D48-FDB49045487B}" type="datetimeFigureOut">
              <a:rPr lang="es-ES_tradnl" smtClean="0"/>
              <a:t>08/11/2024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5C4D11-B476-9E49-8D1D-17CEF1EA7D1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37179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8BF1A-F9AB-0889-AC12-7BE807FD2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FAAEC74-7DF5-E177-5AD1-26D29F507F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B257031-F8AF-F428-2E2A-9B74037BCE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13EFE74-0EC1-64B0-5E8C-CA108F0237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C4D11-B476-9E49-8D1D-17CEF1EA7D16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46318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55378-2C12-68A2-005E-68D18ADD3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8122D32-23FE-E348-B0CE-3A65E968DD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0C92578-9DF5-13F1-F33B-FA08E49897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859C340-C8D2-60D3-D008-4954F38622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C4D11-B476-9E49-8D1D-17CEF1EA7D16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909160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7ADC4-C0E2-23A4-0BFB-7E234C3E9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B93E190-73D8-B2C2-9BB1-C36D974955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C5FE1BB-37D6-B3F4-A01F-919588895A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C5E7139-F63B-4943-73B2-139A284C34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C4D11-B476-9E49-8D1D-17CEF1EA7D16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93235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BAA17-3D07-F446-F955-1C96FFDD3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822B482-9C1E-5D50-1DE3-E0340FFE4A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BC30E20-7436-4579-36BE-D1638EA289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E728767-ACE1-7AB8-6D40-49A9A8ADEB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C4D11-B476-9E49-8D1D-17CEF1EA7D16}" type="slidenum">
              <a:rPr lang="es-ES_tradnl" smtClean="0"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13906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7B145-E1D2-3962-2817-B6C577D3A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FACD5AA-8459-F650-4448-135470274A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AC46121-90A5-D370-9EF8-B39079E615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78843B3-0FF4-8B66-A1AD-CF459C72B8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C4D11-B476-9E49-8D1D-17CEF1EA7D16}" type="slidenum">
              <a:rPr lang="es-ES_tradnl" smtClean="0"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677625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AAD8C-D83D-5D39-D5A7-B9DD2B927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C553134-3E9E-300A-C756-97E038C13C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2CE33DF-2AFB-3769-1675-5A9BFC7CF8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1F2BDE0-B2D2-6FF9-B47E-518D182815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C4D11-B476-9E49-8D1D-17CEF1EA7D16}" type="slidenum">
              <a:rPr lang="es-ES_tradnl" smtClean="0"/>
              <a:t>15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939908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A406A-A328-E631-E15D-19B6A3F80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1BA5B7B-5AC3-45D5-BB92-344163A3D7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CF2BD89-8055-AE3E-2F13-214ADD538F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2D85CDE-BB4E-E2E9-41AF-3743A55B40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C4D11-B476-9E49-8D1D-17CEF1EA7D16}" type="slidenum">
              <a:rPr lang="es-ES_tradnl" smtClean="0"/>
              <a:t>16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68599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E4D83-4887-066D-F599-C64911038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B54132D-DE8B-E3D7-1AFD-1ED0758C56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D53949E-698C-B78A-5CC8-7B6FB2CA05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6198E70-524C-0030-9D3E-A0CDAAF89C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C4D11-B476-9E49-8D1D-17CEF1EA7D16}" type="slidenum">
              <a:rPr lang="es-ES_tradnl" smtClean="0"/>
              <a:t>17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274731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E874B-892A-62EA-E22F-64E17DB46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6DB4B9B-B5E7-1940-427C-068DC90B7F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1611DBA-8D82-0E14-9647-7B12CC30F1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70F1E1B-8543-4158-E6ED-503EB385F8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C4D11-B476-9E49-8D1D-17CEF1EA7D16}" type="slidenum">
              <a:rPr lang="es-ES_tradnl" smtClean="0"/>
              <a:t>18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61567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67437-055C-31B8-9B39-1211C5978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C5985F2-7FBC-FE44-E4EE-3F05A63D22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F7AAFF7-A71C-BFCB-826F-5E1229B501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9FE0D9B-8535-AE0F-33E9-A12A50E6B3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C4D11-B476-9E49-8D1D-17CEF1EA7D16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85056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8BF1A-F9AB-0889-AC12-7BE807FD2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FAAEC74-7DF5-E177-5AD1-26D29F507F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B257031-F8AF-F428-2E2A-9B74037BCE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13EFE74-0EC1-64B0-5E8C-CA108F0237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C4D11-B476-9E49-8D1D-17CEF1EA7D16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18381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E995D-1B08-BD39-FA0E-AF6546412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34811BC-8BF9-6F39-F859-40AA460D45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7F019D0-D92D-B118-2DE2-48BFDF0E24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2CE2BC2-C4F3-1131-8B05-AE4537342F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C4D11-B476-9E49-8D1D-17CEF1EA7D16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94135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F2EFA-D7F7-7797-6626-2AA802B61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65E7A47-BFFD-8A8D-CD34-374C50338F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253583B-1B1E-0BC2-DEE6-A24BF96BDD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4804D6-8C77-882F-0C39-9DE6EA9FC8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C4D11-B476-9E49-8D1D-17CEF1EA7D16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89468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8BF1A-F9AB-0889-AC12-7BE807FD2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FAAEC74-7DF5-E177-5AD1-26D29F507F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B257031-F8AF-F428-2E2A-9B74037BCE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13EFE74-0EC1-64B0-5E8C-CA108F0237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C4D11-B476-9E49-8D1D-17CEF1EA7D16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62401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2D985-2825-3B3D-D5D2-9E1761720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411F1B1-E410-BAD1-7695-5EC8D143F7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FAE6E38-5105-9DF9-F597-6F8FACDBFA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8ED684E-E3B0-2651-2281-F4B8EC118F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C4D11-B476-9E49-8D1D-17CEF1EA7D16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76174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BC158-5A88-46B1-EED1-BA7A97E51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C65591E-0074-8AA5-2C58-9DDCEE920E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D43C207-C4CB-251C-0AB6-8F9FD8018B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7841F89-10A0-FA12-591D-ABA3282F33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C4D11-B476-9E49-8D1D-17CEF1EA7D16}" type="slidenum">
              <a:rPr lang="es-ES_tradnl" smtClean="0"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50368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56481-B692-9D88-C01C-10FC393BB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027E6C7-3DAD-7D6C-D678-B0AD5E6E58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058C199-D6E0-474C-203B-DB7010D027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B07E285-4644-AF52-9669-7FEE773967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C4D11-B476-9E49-8D1D-17CEF1EA7D16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5816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FB1D4D-055E-AB48-9365-C7A7979B1C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79575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dirty="0"/>
              <a:t>Haga clic para modificar el estilo de título del patrón</a:t>
            </a:r>
            <a:endParaRPr lang="es-ES_tradn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7458A35-11D8-DAB7-8A45-3006BB3CBE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67425"/>
            <a:ext cx="9144000" cy="13843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ES_tradnl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3904CD-67AE-DB12-BC6D-7BD6AA5A8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3204AF-C25E-5540-8196-9A100E34FDA5}" type="datetime1">
              <a:rPr lang="es-ES" smtClean="0"/>
              <a:t>08/11/2024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63CC3F-8FE3-83E4-E32A-7B68A3639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0DD49D-5B80-5267-0647-F52E0FCB3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87A062-7780-C940-A516-27AE1FD9391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71269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ED3287-BC7A-EAD3-BC45-297F08AFE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591FDE-556F-BAB2-826F-AB12B20AA1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8BE0A2-D1B1-6667-388B-5EAEB17968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D18DD8-6B89-D944-B17E-D2FE74C05DD2}" type="datetime1">
              <a:rPr lang="es-ES" smtClean="0"/>
              <a:t>08/11/2024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0DDF8C-F53B-809E-A168-F3AF372D1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E7B959-0643-8FFE-46DD-8BFA80922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87A062-7780-C940-A516-27AE1FD9391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08142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72A7C03-5760-0576-F7C7-26A8A9A72C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45BDA6E-D8F7-6D72-3C26-48C8E9BE52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0569082-5A31-8F2C-08BA-E49CFB3715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A4D6BA-3FD7-B943-86FF-D2DE2C1F0B94}" type="datetime1">
              <a:rPr lang="es-ES" smtClean="0"/>
              <a:t>08/11/2024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E6306D-0686-26E4-7F52-5E6D43B64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28B7B5-42DE-460A-0313-C3602B41E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87A062-7780-C940-A516-27AE1FD9391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55815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436AE8-DDEB-EC57-08AF-D03A27A6F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082" y="365125"/>
            <a:ext cx="10358718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D584A70-581B-0A1F-A173-52A28A40A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5082" y="1825625"/>
            <a:ext cx="10358718" cy="398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E5AB04-3C68-5292-A9BF-3F0CD2862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962230-E31F-C947-9E5A-AF5A07B288BB}" type="datetime1">
              <a:rPr lang="es-ES" smtClean="0"/>
              <a:t>08/11/2024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E64C94-297B-ED62-F34F-4441C5567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A3FDC3-9287-E1EC-4D46-11C019659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0088" y="6310312"/>
            <a:ext cx="2743200" cy="365125"/>
          </a:xfrm>
          <a:prstGeom prst="rect">
            <a:avLst/>
          </a:prstGeom>
        </p:spPr>
        <p:txBody>
          <a:bodyPr/>
          <a:lstStyle/>
          <a:p>
            <a:fld id="{D387A062-7780-C940-A516-27AE1FD9391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38249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52417F-5621-E42F-EB93-ABF5AB07A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650CECC-DE07-131A-C446-02C82CF0F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EBCCAB-01EF-32EF-AE83-C8C997403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A1A78B-442C-6249-AE76-2B91E0EBC2C2}" type="datetime1">
              <a:rPr lang="es-ES" smtClean="0"/>
              <a:t>08/11/2024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F93820-D884-6521-F0D0-F692809D8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8833C4-A421-E4AD-4F24-1EA75676C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87A062-7780-C940-A516-27AE1FD9391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94335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1D4835-9136-5E8B-FD7B-DBC186700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F7971B4-FD24-8D42-0949-10740AADE8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6841177-AABA-AA1E-DEC8-157BE37B20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44736DE-DCE8-C586-2401-E9057EEAF6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AB594-76D0-DF42-AB63-4546C74F7D99}" type="datetime1">
              <a:rPr lang="es-ES" smtClean="0"/>
              <a:t>08/11/2024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9A0DEB5-E8A5-F821-B6E7-9352CD89B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9603355-10AF-54EA-7731-43B837F91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87A062-7780-C940-A516-27AE1FD9391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15541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68058A-FCA7-946A-3E91-4C4389C9B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685846E-A5B3-AB1A-B4DC-F8041F543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6A30587-647B-7B70-72D8-5F7CBEA14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0F2BA21-B769-BAA2-39D6-218CD29C4D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3B342DF-61DB-99D3-9EF5-8559C7E817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3B2555E-AC4E-0A90-7917-9BD870A4DC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DCD761-BBED-C042-96B1-57F62188C49D}" type="datetime1">
              <a:rPr lang="es-ES" smtClean="0"/>
              <a:t>08/11/2024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EE666EE-AA21-2FA2-D12D-2C2E8B18C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5B01774-9818-51AF-7406-8B09C178A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87A062-7780-C940-A516-27AE1FD9391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44847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1560C0-ED79-21F4-DAA7-C0817692D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AFBD7C7-8B31-6920-D99A-CF2EB08F7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EE3AE0-0FD2-D34C-93A8-40C7823E47F8}" type="datetime1">
              <a:rPr lang="es-ES" smtClean="0"/>
              <a:t>08/11/2024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70DCBAF-A3C1-A1A4-FDB2-B25DFFDA2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0686DFF-F45A-0B38-D56A-7CB20A2A5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87A062-7780-C940-A516-27AE1FD9391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8006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534AC71-D270-EA66-2E34-CBD2E74E7C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53FD94-AC3C-0B4B-9147-A8610903CBD9}" type="datetime1">
              <a:rPr lang="es-ES" smtClean="0"/>
              <a:t>08/11/2024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1B60FDD-B81E-3EA4-FF14-E9301D003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D2C49A3-B6C4-782E-D23B-9B31D8EEA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87A062-7780-C940-A516-27AE1FD9391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21121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DD3111-C78F-336B-1A9A-011F2B77D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48AF1C0-A204-5303-5471-B9EA77E08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F8845F7-36C7-F2C4-5B9B-88A387983B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673CB0A-7290-F913-06ED-7340B43687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BA8B90-11E0-3A42-B6A1-6B9BE4A87389}" type="datetime1">
              <a:rPr lang="es-ES" smtClean="0"/>
              <a:t>08/11/2024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1982FC7-1B2E-265C-D263-EB43334F1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F15011B-4A3D-E002-4C9B-BB9C1878D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87A062-7780-C940-A516-27AE1FD9391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13319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9726A9-176E-6593-1571-F30B93EC8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7FDEEFB-10F0-3104-67B3-0C7B89F9C0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020E220-D404-8D00-EDD9-AECA8C92C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C62F77-BCD8-F64D-5A73-85B972DCA8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C96912-C5FE-F34F-B008-CF81E0D4FD07}" type="datetime1">
              <a:rPr lang="es-ES" smtClean="0"/>
              <a:t>08/11/2024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D7F66A2-F856-6EC0-DCA3-DEADB4A21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0E63EC0-9E86-7D2A-8970-8B0FCE57D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87A062-7780-C940-A516-27AE1FD9391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85031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F8F5491-EE5C-721C-EF72-E88AC54EB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976" y="365125"/>
            <a:ext cx="103318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964EA77-0C3E-C9E4-5CFB-1C71EDC0E3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1976" y="1825625"/>
            <a:ext cx="10331824" cy="398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5BF49EF-15C9-A8C8-6D17-6648726F0A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35596" b="36170"/>
          <a:stretch/>
        </p:blipFill>
        <p:spPr>
          <a:xfrm>
            <a:off x="4874889" y="6240337"/>
            <a:ext cx="2063160" cy="41212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0F60544-2304-3C48-E5BE-A62C8C2894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13522" t="25203" b="33225"/>
          <a:stretch/>
        </p:blipFill>
        <p:spPr>
          <a:xfrm>
            <a:off x="1888535" y="6171949"/>
            <a:ext cx="1363889" cy="46386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5332909-8848-77C9-0A4B-0348B8EDF25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239475" y="6214078"/>
            <a:ext cx="1266473" cy="50405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880C3AD-5887-44D1-F943-2CD58FEF08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t="1665" r="1354" b="45792"/>
          <a:stretch/>
        </p:blipFill>
        <p:spPr>
          <a:xfrm rot="5400000">
            <a:off x="-2908960" y="2927067"/>
            <a:ext cx="6858002" cy="100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309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autismo@us.es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dsaldana@us.e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A41ACEC-7B27-D3A9-C865-A16C14958A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18" b="12943"/>
          <a:stretch/>
        </p:blipFill>
        <p:spPr>
          <a:xfrm>
            <a:off x="2197894" y="480310"/>
            <a:ext cx="7772400" cy="384585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89B6764-BB34-DFF8-E142-A28525A0FF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6838" y="2403240"/>
            <a:ext cx="9434512" cy="1683085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s-ES_tradnl" b="1" dirty="0">
                <a:solidFill>
                  <a:schemeClr val="accent1">
                    <a:lumMod val="50000"/>
                  </a:schemeClr>
                </a:solidFill>
              </a:rPr>
              <a:t>   </a:t>
            </a:r>
            <a:r>
              <a:rPr lang="es-ES_tradnl" b="1" dirty="0" err="1">
                <a:solidFill>
                  <a:schemeClr val="accent1">
                    <a:lumMod val="50000"/>
                  </a:schemeClr>
                </a:solidFill>
              </a:rPr>
              <a:t>Neurodiversia</a:t>
            </a:r>
            <a:br>
              <a:rPr lang="es-ES_tradnl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ES_tradnl" b="1" dirty="0">
                <a:solidFill>
                  <a:schemeClr val="accent1">
                    <a:lumMod val="50000"/>
                  </a:schemeClr>
                </a:solidFill>
              </a:rPr>
              <a:t>        </a:t>
            </a:r>
            <a:r>
              <a:rPr lang="es-ES_tradnl" dirty="0"/>
              <a:t> Un podcast sobre autismo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FD9A11A-A806-C242-3493-31AA4EDE732A}"/>
              </a:ext>
            </a:extLst>
          </p:cNvPr>
          <p:cNvSpPr txBox="1"/>
          <p:nvPr/>
        </p:nvSpPr>
        <p:spPr>
          <a:xfrm>
            <a:off x="1445356" y="4237739"/>
            <a:ext cx="93012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María Martín Muñoz</a:t>
            </a:r>
            <a:br>
              <a:rPr lang="es-ES_tradnl" dirty="0"/>
            </a:br>
            <a:r>
              <a:rPr lang="es-ES_tradnl" dirty="0"/>
              <a:t>María Elena Hall </a:t>
            </a:r>
            <a:r>
              <a:rPr lang="es-ES_tradnl" dirty="0" err="1"/>
              <a:t>Freaza</a:t>
            </a:r>
            <a:br>
              <a:rPr lang="es-ES_tradnl" dirty="0"/>
            </a:br>
            <a:r>
              <a:rPr lang="es-ES_tradnl" dirty="0"/>
              <a:t>Diego Pavón Sánchez de la Madrid</a:t>
            </a:r>
            <a:br>
              <a:rPr lang="es-ES_tradnl" dirty="0"/>
            </a:br>
            <a:r>
              <a:rPr lang="es-ES_tradnl" dirty="0"/>
              <a:t>Moisés Pampín Torres</a:t>
            </a:r>
          </a:p>
          <a:p>
            <a:r>
              <a:rPr lang="es-ES_tradnl" dirty="0"/>
              <a:t>David Saldaña Sage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7BCC162-1391-0FD1-0A45-6219A5C47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569" y="2613792"/>
            <a:ext cx="1303081" cy="117277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1496AF3-EC69-0847-E10B-38B0C905C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7211" y="4170155"/>
            <a:ext cx="2555621" cy="170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62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97D9A-362C-4FD3-192D-8A3E46A8C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739C3A-1E89-676A-1067-F7480671A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3" y="365125"/>
            <a:ext cx="10225090" cy="1126791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s-ES_tradnl" sz="3200" b="1" dirty="0" err="1"/>
              <a:t>Neurodiversia</a:t>
            </a:r>
            <a:r>
              <a:rPr lang="es-ES_tradnl" sz="3200" dirty="0"/>
              <a:t>: un podcast sobre autismo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BE9A5D-05DB-CAF3-FAF1-58E1F58EB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1020" y="1736652"/>
            <a:ext cx="4091080" cy="586539"/>
          </a:xfrm>
        </p:spPr>
        <p:txBody>
          <a:bodyPr>
            <a:noAutofit/>
          </a:bodyPr>
          <a:lstStyle/>
          <a:p>
            <a:r>
              <a:rPr lang="es-ES_tradnl" b="1" dirty="0">
                <a:solidFill>
                  <a:schemeClr val="accent1">
                    <a:lumMod val="50000"/>
                  </a:schemeClr>
                </a:solidFill>
              </a:rPr>
              <a:t>Estructura del podcast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6962B88-1EB6-0211-B961-5A2FC4F9D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6396" y="434139"/>
            <a:ext cx="1691659" cy="112679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4446493-C3FB-8490-6919-2E49D49D0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6841" y="2680315"/>
            <a:ext cx="10364098" cy="320677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B1F0002-E85F-078D-9BA2-7002AB750C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7533" y="1656434"/>
            <a:ext cx="5840474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7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306A3-1512-B297-5C1F-FBD07F7CA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0CE855-24D5-46A7-F02D-7B5D03037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3" y="365125"/>
            <a:ext cx="10225090" cy="1126791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s-ES_tradnl" sz="3200" b="1" dirty="0" err="1"/>
              <a:t>Neurodiversia</a:t>
            </a:r>
            <a:r>
              <a:rPr lang="es-ES_tradnl" sz="3200" dirty="0"/>
              <a:t>: un podcast sobre autismo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DA0751-B19F-7C9E-8EA4-403F9C341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1020" y="1736652"/>
            <a:ext cx="3668169" cy="586539"/>
          </a:xfrm>
        </p:spPr>
        <p:txBody>
          <a:bodyPr>
            <a:noAutofit/>
          </a:bodyPr>
          <a:lstStyle/>
          <a:p>
            <a:r>
              <a:rPr lang="es-ES_tradnl" b="1" dirty="0">
                <a:solidFill>
                  <a:schemeClr val="accent1">
                    <a:lumMod val="50000"/>
                  </a:schemeClr>
                </a:solidFill>
              </a:rPr>
              <a:t>Nuestros programas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DB182B2-41AE-7C10-7831-5CF9DA539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6396" y="434139"/>
            <a:ext cx="1691659" cy="1126792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A2934B33-B149-DDD1-5677-2CD3C0AA3F1C}"/>
              </a:ext>
            </a:extLst>
          </p:cNvPr>
          <p:cNvSpPr txBox="1">
            <a:spLocks/>
          </p:cNvSpPr>
          <p:nvPr/>
        </p:nvSpPr>
        <p:spPr>
          <a:xfrm>
            <a:off x="1281020" y="2323190"/>
            <a:ext cx="9972763" cy="36661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s-ES" sz="2000" b="0" i="0" u="none" strike="noStrike" baseline="0" dirty="0">
              <a:solidFill>
                <a:srgbClr val="000000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966881A-DC76-06BA-76E0-9AAE93D7D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268" y="2290716"/>
            <a:ext cx="10815241" cy="373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419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4D1A0-BB34-6BE4-328A-635B5C023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96C058-2BEF-1714-C200-5FAD8CF9E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3" y="365125"/>
            <a:ext cx="10225090" cy="1126791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s-ES_tradnl" sz="3200" b="1" dirty="0" err="1"/>
              <a:t>Neurodiversia</a:t>
            </a:r>
            <a:r>
              <a:rPr lang="es-ES_tradnl" sz="3200" dirty="0"/>
              <a:t>: un podcast sobre autismo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E5B46F-41D5-C151-28CC-7BB84316C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1020" y="1736652"/>
            <a:ext cx="3668169" cy="586539"/>
          </a:xfrm>
        </p:spPr>
        <p:txBody>
          <a:bodyPr>
            <a:noAutofit/>
          </a:bodyPr>
          <a:lstStyle/>
          <a:p>
            <a:r>
              <a:rPr lang="es-ES_tradnl" b="1" dirty="0">
                <a:solidFill>
                  <a:schemeClr val="accent1">
                    <a:lumMod val="50000"/>
                  </a:schemeClr>
                </a:solidFill>
              </a:rPr>
              <a:t>Nuestros programas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F85ADD0-8173-70FF-13AB-74E987957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6396" y="434139"/>
            <a:ext cx="1691659" cy="1126792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5F0D797D-4077-8FC7-F056-56722DEB7CB0}"/>
              </a:ext>
            </a:extLst>
          </p:cNvPr>
          <p:cNvSpPr txBox="1">
            <a:spLocks/>
          </p:cNvSpPr>
          <p:nvPr/>
        </p:nvSpPr>
        <p:spPr>
          <a:xfrm>
            <a:off x="1281020" y="2323190"/>
            <a:ext cx="9972763" cy="36661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s-ES" sz="2000" b="0" i="0" u="none" strike="noStrike" baseline="0" dirty="0">
              <a:solidFill>
                <a:srgbClr val="000000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3999530-B635-754A-89C5-B48F49289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217" y="2160115"/>
            <a:ext cx="10735986" cy="356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56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BF7FA-48C3-0688-8A33-BE4127A70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E4DB3F-3201-E482-390B-8AD4FB474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3" y="365125"/>
            <a:ext cx="10225090" cy="1126791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s-ES_tradnl" sz="3200" b="1" dirty="0" err="1"/>
              <a:t>Neurodiversia</a:t>
            </a:r>
            <a:r>
              <a:rPr lang="es-ES_tradnl" sz="3200" dirty="0"/>
              <a:t>: un podcast sobre autismo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6793D4-330A-33D4-02B3-A2C54146E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1020" y="1736652"/>
            <a:ext cx="3668169" cy="586539"/>
          </a:xfrm>
        </p:spPr>
        <p:txBody>
          <a:bodyPr>
            <a:noAutofit/>
          </a:bodyPr>
          <a:lstStyle/>
          <a:p>
            <a:r>
              <a:rPr lang="es-ES_tradnl" b="1" dirty="0">
                <a:solidFill>
                  <a:schemeClr val="accent1">
                    <a:lumMod val="50000"/>
                  </a:schemeClr>
                </a:solidFill>
              </a:rPr>
              <a:t>Nuestros programas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C8D2D4D-5D2C-E280-9D2E-5BB5C5EA4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6396" y="434139"/>
            <a:ext cx="1691659" cy="1126792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1F7491E1-0ABB-9EF0-42AE-DFFE256B7DAA}"/>
              </a:ext>
            </a:extLst>
          </p:cNvPr>
          <p:cNvSpPr txBox="1">
            <a:spLocks/>
          </p:cNvSpPr>
          <p:nvPr/>
        </p:nvSpPr>
        <p:spPr>
          <a:xfrm>
            <a:off x="1281020" y="2323190"/>
            <a:ext cx="9972763" cy="36661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s-ES" sz="2000" b="0" i="0" u="none" strike="noStrike" baseline="0" dirty="0">
              <a:solidFill>
                <a:srgbClr val="000000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3BF1786-A63B-7EAE-9394-198CB041A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217" y="2254175"/>
            <a:ext cx="10717697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38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1AB50-CEAB-71A3-4567-F663115F1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5D88CF-D1C4-81C7-1A99-E7621202F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3" y="365125"/>
            <a:ext cx="10225090" cy="1126791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s-ES_tradnl" sz="3200" b="1" dirty="0" err="1"/>
              <a:t>Neurodiversia</a:t>
            </a:r>
            <a:r>
              <a:rPr lang="es-ES_tradnl" sz="3200" dirty="0"/>
              <a:t>: un podcast sobre autismo</a:t>
            </a:r>
          </a:p>
        </p:txBody>
      </p:sp>
      <p:sp>
        <p:nvSpPr>
          <p:cNvPr id="14" name="Nube 13">
            <a:extLst>
              <a:ext uri="{FF2B5EF4-FFF2-40B4-BE49-F238E27FC236}">
                <a16:creationId xmlns:a16="http://schemas.microsoft.com/office/drawing/2014/main" id="{B9281116-7066-EECA-51C9-616CCCE8CEF2}"/>
              </a:ext>
            </a:extLst>
          </p:cNvPr>
          <p:cNvSpPr/>
          <p:nvPr/>
        </p:nvSpPr>
        <p:spPr>
          <a:xfrm>
            <a:off x="1280779" y="2254176"/>
            <a:ext cx="3985599" cy="3520440"/>
          </a:xfrm>
          <a:prstGeom prst="cloud">
            <a:avLst/>
          </a:prstGeom>
          <a:solidFill>
            <a:srgbClr val="FFFAEB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432C93-DE6C-D507-0181-3E9332FD6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7702" y="1659605"/>
            <a:ext cx="3878676" cy="586539"/>
          </a:xfrm>
        </p:spPr>
        <p:txBody>
          <a:bodyPr>
            <a:normAutofit/>
          </a:bodyPr>
          <a:lstStyle/>
          <a:p>
            <a:r>
              <a:rPr lang="es-ES_tradnl" b="1" dirty="0">
                <a:solidFill>
                  <a:schemeClr val="accent1">
                    <a:lumMod val="50000"/>
                  </a:schemeClr>
                </a:solidFill>
              </a:rPr>
              <a:t>Dificultades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20E3166-1556-5A6A-24A4-59EEB6D7C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6396" y="434139"/>
            <a:ext cx="1691659" cy="1126792"/>
          </a:xfrm>
          <a:prstGeom prst="rect">
            <a:avLst/>
          </a:prstGeom>
        </p:spPr>
      </p:pic>
      <p:sp>
        <p:nvSpPr>
          <p:cNvPr id="15" name="Nube 14">
            <a:extLst>
              <a:ext uri="{FF2B5EF4-FFF2-40B4-BE49-F238E27FC236}">
                <a16:creationId xmlns:a16="http://schemas.microsoft.com/office/drawing/2014/main" id="{D968AE9F-ACAE-A22E-5881-57C862E193F5}"/>
              </a:ext>
            </a:extLst>
          </p:cNvPr>
          <p:cNvSpPr/>
          <p:nvPr/>
        </p:nvSpPr>
        <p:spPr>
          <a:xfrm>
            <a:off x="6323641" y="2254176"/>
            <a:ext cx="3985599" cy="3520440"/>
          </a:xfrm>
          <a:prstGeom prst="cloud">
            <a:avLst/>
          </a:prstGeom>
          <a:solidFill>
            <a:srgbClr val="ECF5E7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55CA467E-E27E-4912-7D4F-AA6A5678720C}"/>
              </a:ext>
            </a:extLst>
          </p:cNvPr>
          <p:cNvSpPr txBox="1">
            <a:spLocks/>
          </p:cNvSpPr>
          <p:nvPr/>
        </p:nvSpPr>
        <p:spPr>
          <a:xfrm>
            <a:off x="6042659" y="2094519"/>
            <a:ext cx="5264463" cy="4271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Neurodiversia</a:t>
            </a:r>
            <a:r>
              <a:rPr lang="es-ES" sz="2000" dirty="0">
                <a:solidFill>
                  <a:srgbClr val="000000"/>
                </a:solidFill>
              </a:rPr>
              <a:t> es una oportunidad valiosa para compartir experiencias y perspectivas.</a:t>
            </a:r>
          </a:p>
          <a:p>
            <a:r>
              <a:rPr lang="es-ES" sz="2000" b="0" i="0" u="none" strike="noStrike" baseline="0" dirty="0">
                <a:solidFill>
                  <a:srgbClr val="000000"/>
                </a:solidFill>
              </a:rPr>
              <a:t>Fomento de</a:t>
            </a:r>
            <a:r>
              <a:rPr lang="es-ES" sz="2000" dirty="0">
                <a:solidFill>
                  <a:srgbClr val="000000"/>
                </a:solidFill>
              </a:rPr>
              <a:t> un sentido de empoderamiento y autoexpresión.</a:t>
            </a:r>
          </a:p>
          <a:p>
            <a:r>
              <a:rPr lang="es-ES" sz="2000" b="0" i="0" u="none" strike="noStrike" baseline="0" dirty="0">
                <a:solidFill>
                  <a:srgbClr val="000000"/>
                </a:solidFill>
              </a:rPr>
              <a:t>Mayor autoestima y confianza en sí mismos y aumentando las habilidades de comunicación.</a:t>
            </a:r>
          </a:p>
          <a:p>
            <a:r>
              <a:rPr lang="es-ES" sz="2000" dirty="0">
                <a:solidFill>
                  <a:srgbClr val="000000"/>
                </a:solidFill>
              </a:rPr>
              <a:t>Sentido de pertenencia</a:t>
            </a:r>
            <a:endParaRPr lang="es-ES" sz="2000" b="0" i="0" u="none" strike="noStrike" baseline="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s-ES" sz="2000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297CC471-6590-93FE-7931-32D5C14696E7}"/>
              </a:ext>
            </a:extLst>
          </p:cNvPr>
          <p:cNvSpPr txBox="1">
            <a:spLocks/>
          </p:cNvSpPr>
          <p:nvPr/>
        </p:nvSpPr>
        <p:spPr>
          <a:xfrm>
            <a:off x="6096000" y="1654263"/>
            <a:ext cx="4328160" cy="586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b="1" dirty="0">
                <a:solidFill>
                  <a:schemeClr val="accent1">
                    <a:lumMod val="50000"/>
                  </a:schemeClr>
                </a:solidFill>
              </a:rPr>
              <a:t>Resultados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314F59B0-1898-94F5-45FD-CD5EBD20A4B7}"/>
              </a:ext>
            </a:extLst>
          </p:cNvPr>
          <p:cNvSpPr txBox="1">
            <a:spLocks/>
          </p:cNvSpPr>
          <p:nvPr/>
        </p:nvSpPr>
        <p:spPr>
          <a:xfrm>
            <a:off x="1112518" y="2094519"/>
            <a:ext cx="4930141" cy="4271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>
                <a:solidFill>
                  <a:srgbClr val="000000"/>
                </a:solidFill>
              </a:rPr>
              <a:t>Adaptación del guion a las exigencias técnica del programa, pero buscando un lenguaje sencillo y comprensible.</a:t>
            </a:r>
          </a:p>
          <a:p>
            <a:r>
              <a:rPr lang="es-ES" sz="2000" dirty="0">
                <a:solidFill>
                  <a:srgbClr val="000000"/>
                </a:solidFill>
              </a:rPr>
              <a:t>Pequeñas resistencias a los imprevistos que surgen el día de la grabación lo que conlleva mayores repeticiones.</a:t>
            </a:r>
          </a:p>
          <a:p>
            <a:r>
              <a:rPr lang="es-ES" sz="2000" b="0" i="0" u="none" strike="noStrike" baseline="0" dirty="0">
                <a:solidFill>
                  <a:srgbClr val="000000"/>
                </a:solidFill>
              </a:rPr>
              <a:t>Dificultades de modulación de la voz, aunque este hecho a mejorado con el tiempo.</a:t>
            </a:r>
          </a:p>
          <a:p>
            <a:r>
              <a:rPr lang="es-ES" sz="2000" dirty="0">
                <a:solidFill>
                  <a:srgbClr val="000000"/>
                </a:solidFill>
              </a:rPr>
              <a:t>Nerviosismo que afecta a la calidad del sonido: voz baja, pequeños movimientos cuyos sonidos se cuela en los audios, etc.</a:t>
            </a:r>
            <a:endParaRPr lang="es-ES" sz="2000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3A18033-2BDD-4EBF-5587-1A1468E6E525}"/>
              </a:ext>
            </a:extLst>
          </p:cNvPr>
          <p:cNvSpPr txBox="1"/>
          <p:nvPr/>
        </p:nvSpPr>
        <p:spPr>
          <a:xfrm>
            <a:off x="6553820" y="4550906"/>
            <a:ext cx="60979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ES" sz="1800" b="0" i="0" u="none" strike="noStrike" baseline="0" dirty="0">
                <a:solidFill>
                  <a:srgbClr val="000000"/>
                </a:solidFill>
              </a:rPr>
              <a:t>En la primera temporada:</a:t>
            </a:r>
          </a:p>
          <a:p>
            <a:r>
              <a:rPr lang="es-ES" sz="1800" b="0" i="0" u="none" strike="noStrike" baseline="0" dirty="0">
                <a:solidFill>
                  <a:srgbClr val="000000"/>
                </a:solidFill>
              </a:rPr>
              <a:t>En web </a:t>
            </a:r>
            <a:r>
              <a:rPr lang="es-ES" sz="1800" b="0" i="0" u="none" strike="noStrike" baseline="0" dirty="0" err="1">
                <a:solidFill>
                  <a:srgbClr val="000000"/>
                </a:solidFill>
              </a:rPr>
              <a:t>RadiUS</a:t>
            </a:r>
            <a:r>
              <a:rPr lang="es-ES" sz="1800" b="0" i="0" u="none" strike="noStrike" baseline="0" dirty="0">
                <a:solidFill>
                  <a:srgbClr val="000000"/>
                </a:solidFill>
              </a:rPr>
              <a:t>: 656 visitas, 375 usuarios. </a:t>
            </a:r>
          </a:p>
          <a:p>
            <a:r>
              <a:rPr lang="es-ES" sz="1800" b="0" i="0" u="none" strike="noStrike" baseline="0" dirty="0">
                <a:solidFill>
                  <a:srgbClr val="000000"/>
                </a:solidFill>
              </a:rPr>
              <a:t>En </a:t>
            </a:r>
            <a:r>
              <a:rPr lang="es-ES" sz="1800" b="0" i="0" u="none" strike="noStrike" baseline="0" dirty="0" err="1">
                <a:solidFill>
                  <a:srgbClr val="000000"/>
                </a:solidFill>
              </a:rPr>
              <a:t>Ivoox</a:t>
            </a:r>
            <a:r>
              <a:rPr lang="es-ES" sz="1800" b="0" i="0" u="none" strike="noStrike" baseline="0" dirty="0">
                <a:solidFill>
                  <a:srgbClr val="000000"/>
                </a:solidFill>
              </a:rPr>
              <a:t>: 234 reproducciones. </a:t>
            </a:r>
          </a:p>
          <a:p>
            <a:r>
              <a:rPr lang="es-ES" sz="1800" b="0" i="0" u="none" strike="noStrike" baseline="0" dirty="0">
                <a:solidFill>
                  <a:srgbClr val="000000"/>
                </a:solidFill>
              </a:rPr>
              <a:t>En Spotify: 127 reproducciones de 65 oyentes.</a:t>
            </a:r>
          </a:p>
        </p:txBody>
      </p:sp>
    </p:spTree>
    <p:extLst>
      <p:ext uri="{BB962C8B-B14F-4D97-AF65-F5344CB8AC3E}">
        <p14:creationId xmlns:p14="http://schemas.microsoft.com/office/powerpoint/2010/main" val="4191529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7E562-BADE-D82A-5383-B98FBD124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DC9981-A085-9F71-1289-252F0F326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3" y="365125"/>
            <a:ext cx="10225090" cy="1126791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s-ES_tradnl" sz="3200" b="1" dirty="0" err="1"/>
              <a:t>Neurodiversia</a:t>
            </a:r>
            <a:r>
              <a:rPr lang="es-ES_tradnl" sz="3200" dirty="0"/>
              <a:t>: un podcast sobre autismo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B09504-1C44-08B8-636D-04FA48E68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1020" y="1736652"/>
            <a:ext cx="3668169" cy="586539"/>
          </a:xfrm>
        </p:spPr>
        <p:txBody>
          <a:bodyPr>
            <a:noAutofit/>
          </a:bodyPr>
          <a:lstStyle/>
          <a:p>
            <a:r>
              <a:rPr lang="es-ES_tradnl" b="1" dirty="0">
                <a:solidFill>
                  <a:schemeClr val="accent1">
                    <a:lumMod val="50000"/>
                  </a:schemeClr>
                </a:solidFill>
              </a:rPr>
              <a:t>Conclusiones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1213B9D-6CB9-4903-9CB6-46F502756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6396" y="434139"/>
            <a:ext cx="1691659" cy="1126792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67B9C046-3F12-B2DC-A176-3643441EBE4A}"/>
              </a:ext>
            </a:extLst>
          </p:cNvPr>
          <p:cNvSpPr txBox="1">
            <a:spLocks/>
          </p:cNvSpPr>
          <p:nvPr/>
        </p:nvSpPr>
        <p:spPr>
          <a:xfrm>
            <a:off x="1051552" y="2215415"/>
            <a:ext cx="5623568" cy="1126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s-ES" sz="2000" u="sng" dirty="0">
                <a:solidFill>
                  <a:srgbClr val="000000"/>
                </a:solidFill>
              </a:rPr>
              <a:t>Fortalecimiento en las relaciones </a:t>
            </a:r>
            <a:r>
              <a:rPr lang="es-ES" sz="2000" dirty="0">
                <a:solidFill>
                  <a:srgbClr val="000000"/>
                </a:solidFill>
              </a:rPr>
              <a:t>entre diferentes instituciones y profesionales en el ámbito del autismo.</a:t>
            </a:r>
            <a:endParaRPr lang="es-ES" sz="2000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DC865F1-B65C-A2EE-D137-84C21C641B28}"/>
              </a:ext>
            </a:extLst>
          </p:cNvPr>
          <p:cNvSpPr txBox="1"/>
          <p:nvPr/>
        </p:nvSpPr>
        <p:spPr>
          <a:xfrm>
            <a:off x="7312343" y="2360382"/>
            <a:ext cx="60979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rgbClr val="000000"/>
                </a:solidFill>
              </a:rPr>
              <a:t>Cr</a:t>
            </a:r>
            <a:r>
              <a:rPr lang="es-ES" sz="2000" b="0" i="0" u="none" strike="noStrike" baseline="0" dirty="0">
                <a:solidFill>
                  <a:srgbClr val="000000"/>
                </a:solidFill>
              </a:rPr>
              <a:t>eación de una robusta </a:t>
            </a:r>
            <a:r>
              <a:rPr lang="es-ES" sz="2000" b="0" i="0" u="sng" strike="noStrike" baseline="0" dirty="0">
                <a:solidFill>
                  <a:srgbClr val="000000"/>
                </a:solidFill>
              </a:rPr>
              <a:t>red de apoyo</a:t>
            </a:r>
            <a:endParaRPr lang="es-ES" sz="2000" u="sng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A7662F3-F0CC-5A13-F211-09B1AB87BA09}"/>
              </a:ext>
            </a:extLst>
          </p:cNvPr>
          <p:cNvSpPr txBox="1"/>
          <p:nvPr/>
        </p:nvSpPr>
        <p:spPr>
          <a:xfrm>
            <a:off x="1051552" y="3342206"/>
            <a:ext cx="55206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000" dirty="0">
                <a:solidFill>
                  <a:srgbClr val="000000"/>
                </a:solidFill>
              </a:rPr>
              <a:t>Mayor </a:t>
            </a:r>
            <a:r>
              <a:rPr lang="es-ES" sz="2000" u="sng" dirty="0">
                <a:solidFill>
                  <a:srgbClr val="000000"/>
                </a:solidFill>
              </a:rPr>
              <a:t>visibilidad de las voces autistas</a:t>
            </a:r>
            <a:r>
              <a:rPr lang="es-ES" sz="2000" dirty="0">
                <a:solidFill>
                  <a:srgbClr val="000000"/>
                </a:solidFill>
              </a:rPr>
              <a:t> que empodera a la comunidad al </a:t>
            </a:r>
            <a:r>
              <a:rPr lang="es-ES" sz="2000" b="0" i="0" u="none" strike="noStrike" baseline="0" dirty="0">
                <a:solidFill>
                  <a:srgbClr val="000000"/>
                </a:solidFill>
              </a:rPr>
              <a:t>mostrar su riqueza y diversidad en un formato accesible y atractivo. </a:t>
            </a:r>
            <a:endParaRPr lang="es-ES" sz="2000" dirty="0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1FDDEC76-6923-A123-2DFE-AE0DC77D0970}"/>
              </a:ext>
            </a:extLst>
          </p:cNvPr>
          <p:cNvSpPr txBox="1">
            <a:spLocks/>
          </p:cNvSpPr>
          <p:nvPr/>
        </p:nvSpPr>
        <p:spPr>
          <a:xfrm>
            <a:off x="7312343" y="3524494"/>
            <a:ext cx="5623568" cy="4050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s-ES" sz="2000" dirty="0">
                <a:solidFill>
                  <a:srgbClr val="000000"/>
                </a:solidFill>
              </a:rPr>
              <a:t>Autorrepresentación</a:t>
            </a:r>
            <a:endParaRPr lang="es-ES" sz="2000" b="0" i="0" strike="noStrike" baseline="0" dirty="0">
              <a:solidFill>
                <a:srgbClr val="000000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28A33B9-7DF4-6371-72BB-0FE09BF8039F}"/>
              </a:ext>
            </a:extLst>
          </p:cNvPr>
          <p:cNvSpPr txBox="1"/>
          <p:nvPr/>
        </p:nvSpPr>
        <p:spPr>
          <a:xfrm>
            <a:off x="1051552" y="4614746"/>
            <a:ext cx="55206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000" dirty="0">
                <a:solidFill>
                  <a:srgbClr val="000000"/>
                </a:solidFill>
              </a:rPr>
              <a:t>Fomento del </a:t>
            </a:r>
            <a:r>
              <a:rPr lang="es-ES" sz="2000" u="sng" dirty="0">
                <a:solidFill>
                  <a:srgbClr val="000000"/>
                </a:solidFill>
              </a:rPr>
              <a:t>diálogo</a:t>
            </a:r>
            <a:r>
              <a:rPr lang="es-ES" sz="2000" dirty="0">
                <a:solidFill>
                  <a:srgbClr val="000000"/>
                </a:solidFill>
              </a:rPr>
              <a:t> entre la comunidad autista y nuestros/as oyentes</a:t>
            </a:r>
            <a:endParaRPr lang="es-ES" sz="2000" dirty="0"/>
          </a:p>
        </p:txBody>
      </p:sp>
      <p:sp>
        <p:nvSpPr>
          <p:cNvPr id="16" name="Marcador de contenido 2">
            <a:extLst>
              <a:ext uri="{FF2B5EF4-FFF2-40B4-BE49-F238E27FC236}">
                <a16:creationId xmlns:a16="http://schemas.microsoft.com/office/drawing/2014/main" id="{D8BD145B-066E-8C64-6229-9A5D3AE4159F}"/>
              </a:ext>
            </a:extLst>
          </p:cNvPr>
          <p:cNvSpPr txBox="1">
            <a:spLocks/>
          </p:cNvSpPr>
          <p:nvPr/>
        </p:nvSpPr>
        <p:spPr>
          <a:xfrm>
            <a:off x="7312343" y="4614746"/>
            <a:ext cx="5623568" cy="4050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s-ES" sz="2000" dirty="0">
                <a:solidFill>
                  <a:srgbClr val="000000"/>
                </a:solidFill>
              </a:rPr>
              <a:t>Desmantelar prejuicios y estereotipos</a:t>
            </a:r>
            <a:endParaRPr lang="es-ES" sz="2000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17" name="Marcador de contenido 2">
            <a:extLst>
              <a:ext uri="{FF2B5EF4-FFF2-40B4-BE49-F238E27FC236}">
                <a16:creationId xmlns:a16="http://schemas.microsoft.com/office/drawing/2014/main" id="{ACF82811-FD0A-D515-4895-8912C6CDB5EC}"/>
              </a:ext>
            </a:extLst>
          </p:cNvPr>
          <p:cNvSpPr txBox="1">
            <a:spLocks/>
          </p:cNvSpPr>
          <p:nvPr/>
        </p:nvSpPr>
        <p:spPr>
          <a:xfrm>
            <a:off x="3519948" y="5372757"/>
            <a:ext cx="5623568" cy="4050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ES" sz="2400" b="1" dirty="0">
                <a:solidFill>
                  <a:srgbClr val="000000"/>
                </a:solidFill>
              </a:rPr>
              <a:t>Sociedad más inclusiva y respetuosa</a:t>
            </a:r>
            <a:endParaRPr lang="es-ES" sz="2400" b="1" i="0" u="none" strike="noStrike" baseline="0" dirty="0">
              <a:solidFill>
                <a:srgbClr val="000000"/>
              </a:solidFill>
            </a:endParaRPr>
          </a:p>
        </p:txBody>
      </p: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4E6DA31F-C0AB-3A69-E530-692AA78E57AD}"/>
              </a:ext>
            </a:extLst>
          </p:cNvPr>
          <p:cNvCxnSpPr>
            <a:cxnSpLocks/>
          </p:cNvCxnSpPr>
          <p:nvPr/>
        </p:nvCxnSpPr>
        <p:spPr>
          <a:xfrm>
            <a:off x="6850070" y="2581014"/>
            <a:ext cx="412437" cy="0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1" name="Imagen 20">
            <a:extLst>
              <a:ext uri="{FF2B5EF4-FFF2-40B4-BE49-F238E27FC236}">
                <a16:creationId xmlns:a16="http://schemas.microsoft.com/office/drawing/2014/main" id="{268C7E02-93D6-8114-B9A6-C235AA4D2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0235" y="4732273"/>
            <a:ext cx="512108" cy="18899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F9715260-696D-3C5E-BD51-62C7C99C9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0235" y="3685020"/>
            <a:ext cx="512108" cy="18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23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C72C6-F531-3606-3030-2BCD3D16B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7A7E97-17CC-FC5E-2502-2D052EDB0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3" y="365125"/>
            <a:ext cx="10225090" cy="1126791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s-ES_tradnl" sz="3200" b="1" dirty="0" err="1"/>
              <a:t>Neurodiversia</a:t>
            </a:r>
            <a:r>
              <a:rPr lang="es-ES_tradnl" sz="3200" dirty="0"/>
              <a:t>: un podcast sobre autismo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CC9976-3A1F-3F7A-E969-BFA64C386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1020" y="1736652"/>
            <a:ext cx="3668169" cy="586539"/>
          </a:xfrm>
        </p:spPr>
        <p:txBody>
          <a:bodyPr>
            <a:noAutofit/>
          </a:bodyPr>
          <a:lstStyle/>
          <a:p>
            <a:r>
              <a:rPr lang="es-ES_tradnl" b="1" dirty="0">
                <a:solidFill>
                  <a:schemeClr val="accent1">
                    <a:lumMod val="50000"/>
                  </a:schemeClr>
                </a:solidFill>
              </a:rPr>
              <a:t>Resultados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D9BA7A8-0C6E-2FE7-4885-1CF5EB1746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6396" y="434139"/>
            <a:ext cx="1691659" cy="1126792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B211D44F-E4B9-B8EA-A92B-60761AA40C0D}"/>
              </a:ext>
            </a:extLst>
          </p:cNvPr>
          <p:cNvSpPr txBox="1">
            <a:spLocks/>
          </p:cNvSpPr>
          <p:nvPr/>
        </p:nvSpPr>
        <p:spPr>
          <a:xfrm>
            <a:off x="1281020" y="2323190"/>
            <a:ext cx="9972763" cy="36661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s-ES" sz="2000" b="0" i="0" u="none" strike="noStrike" baseline="0" dirty="0">
              <a:solidFill>
                <a:srgbClr val="000000"/>
              </a:solidFill>
            </a:endParaRPr>
          </a:p>
        </p:txBody>
      </p:sp>
      <p:pic>
        <p:nvPicPr>
          <p:cNvPr id="5" name="IMG_4525~2">
            <a:hlinkClick r:id="" action="ppaction://media"/>
            <a:extLst>
              <a:ext uri="{FF2B5EF4-FFF2-40B4-BE49-F238E27FC236}">
                <a16:creationId xmlns:a16="http://schemas.microsoft.com/office/drawing/2014/main" id="{7A9B34F6-6328-8D18-C275-BDF939C5A0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94183" y="1805667"/>
            <a:ext cx="6959600" cy="391477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A21E399-5861-1C9B-7743-A70E49D6B5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1020" y="3429000"/>
            <a:ext cx="2402726" cy="78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B3294-5993-3749-8591-2995853E1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83EB72-76CE-883F-817D-8733DAF92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3" y="365125"/>
            <a:ext cx="10225090" cy="1126791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s-ES_tradnl" sz="3200" b="1" dirty="0" err="1"/>
              <a:t>Neurodiversia</a:t>
            </a:r>
            <a:r>
              <a:rPr lang="es-ES_tradnl" sz="3200" dirty="0"/>
              <a:t>: un podcast sobre autismo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B02D25-BB8F-EF61-3390-E681CE26C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1020" y="1736652"/>
            <a:ext cx="5016910" cy="586539"/>
          </a:xfrm>
        </p:spPr>
        <p:txBody>
          <a:bodyPr>
            <a:noAutofit/>
          </a:bodyPr>
          <a:lstStyle/>
          <a:p>
            <a:r>
              <a:rPr lang="es-ES_tradnl" b="1" dirty="0">
                <a:solidFill>
                  <a:schemeClr val="accent1">
                    <a:lumMod val="50000"/>
                  </a:schemeClr>
                </a:solidFill>
              </a:rPr>
              <a:t>¿Dónde se puede escuchar?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F262F5F-40E2-B23D-AD8F-A4A96C4D1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6396" y="434139"/>
            <a:ext cx="1691659" cy="1126792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29BEC251-9482-2190-4CFD-77B5D5E60443}"/>
              </a:ext>
            </a:extLst>
          </p:cNvPr>
          <p:cNvSpPr txBox="1">
            <a:spLocks/>
          </p:cNvSpPr>
          <p:nvPr/>
        </p:nvSpPr>
        <p:spPr>
          <a:xfrm>
            <a:off x="1281020" y="2323190"/>
            <a:ext cx="9972763" cy="36661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s-ES" sz="2000" b="0" i="0" u="none" strike="noStrike" baseline="0" dirty="0">
              <a:solidFill>
                <a:srgbClr val="000000"/>
              </a:solidFill>
            </a:endParaRPr>
          </a:p>
        </p:txBody>
      </p:sp>
      <p:pic>
        <p:nvPicPr>
          <p:cNvPr id="7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77EC377-1317-247E-EC99-EABD5CC0343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611" t="5325" r="2896" b="25166"/>
          <a:stretch/>
        </p:blipFill>
        <p:spPr>
          <a:xfrm>
            <a:off x="6369590" y="2029921"/>
            <a:ext cx="4720125" cy="3707555"/>
          </a:xfrm>
          <a:prstGeom prst="rect">
            <a:avLst/>
          </a:prstGeom>
        </p:spPr>
      </p:pic>
      <p:pic>
        <p:nvPicPr>
          <p:cNvPr id="10" name="Imagen 9" descr="Código QR&#10;&#10;Descripción generada automáticamente">
            <a:extLst>
              <a:ext uri="{FF2B5EF4-FFF2-40B4-BE49-F238E27FC236}">
                <a16:creationId xmlns:a16="http://schemas.microsoft.com/office/drawing/2014/main" id="{C961C8CB-5CDC-D9C1-B548-5F62EA7542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6595" y="2323189"/>
            <a:ext cx="2594610" cy="259461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3F751B3-5D46-ECB4-8973-F5EE045FEE34}"/>
              </a:ext>
            </a:extLst>
          </p:cNvPr>
          <p:cNvSpPr txBox="1"/>
          <p:nvPr/>
        </p:nvSpPr>
        <p:spPr>
          <a:xfrm>
            <a:off x="3371850" y="5026402"/>
            <a:ext cx="1451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ESCANÉAME</a:t>
            </a:r>
          </a:p>
        </p:txBody>
      </p:sp>
    </p:spTree>
    <p:extLst>
      <p:ext uri="{BB962C8B-B14F-4D97-AF65-F5344CB8AC3E}">
        <p14:creationId xmlns:p14="http://schemas.microsoft.com/office/powerpoint/2010/main" val="4255136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59AAB-A16A-EB02-2AFE-6897F7FF2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D8FD34-0945-B60B-8B19-031DA6244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3" y="365125"/>
            <a:ext cx="10225090" cy="1126791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s-ES_tradnl" sz="3200" b="1" dirty="0" err="1"/>
              <a:t>Neurodiversia</a:t>
            </a:r>
            <a:r>
              <a:rPr lang="es-ES_tradnl" sz="3200" dirty="0"/>
              <a:t>: un podcast sobre autismo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AE9CB9B-9B0A-E4F7-3812-FCBF4AD99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6396" y="434139"/>
            <a:ext cx="1691659" cy="112679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CBEB581-16B6-CD4B-EA9A-124C66711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438" y="1629945"/>
            <a:ext cx="9053345" cy="431634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785DB49-47D4-B854-ABB4-D6943F6A64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3561" y="2349044"/>
            <a:ext cx="3021330" cy="164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92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3DC7073-1ECC-5E29-D506-D48C3A50AC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18" b="12943"/>
          <a:stretch/>
        </p:blipFill>
        <p:spPr>
          <a:xfrm>
            <a:off x="3492438" y="3031258"/>
            <a:ext cx="4901549" cy="242533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8B1FD44-633E-AB67-C2DC-244A8520C18C}"/>
              </a:ext>
            </a:extLst>
          </p:cNvPr>
          <p:cNvSpPr txBox="1"/>
          <p:nvPr/>
        </p:nvSpPr>
        <p:spPr>
          <a:xfrm>
            <a:off x="2691829" y="4243925"/>
            <a:ext cx="7489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Datos identificativos y de contacto:</a:t>
            </a:r>
            <a:br>
              <a:rPr lang="es-ES_tradnl" dirty="0"/>
            </a:br>
            <a:endParaRPr lang="es-ES_tradnl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A409F5C-3F4E-37C7-7A63-C896278AAAFA}"/>
              </a:ext>
            </a:extLst>
          </p:cNvPr>
          <p:cNvSpPr txBox="1"/>
          <p:nvPr/>
        </p:nvSpPr>
        <p:spPr>
          <a:xfrm>
            <a:off x="2010310" y="4696371"/>
            <a:ext cx="748986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/>
              <a:t>Cátedra de Autismo. Universidad de Sevilla</a:t>
            </a:r>
          </a:p>
          <a:p>
            <a:pPr algn="ctr"/>
            <a:r>
              <a:rPr lang="es-ES_tradnl" dirty="0">
                <a:hlinkClick r:id="rId3"/>
              </a:rPr>
              <a:t>autismo@us.es</a:t>
            </a:r>
            <a:r>
              <a:rPr lang="es-ES_tradnl" dirty="0"/>
              <a:t>		</a:t>
            </a:r>
            <a:r>
              <a:rPr lang="es-ES_tradnl" dirty="0">
                <a:hlinkClick r:id="rId4"/>
              </a:rPr>
              <a:t>dsaldana@us.es</a:t>
            </a:r>
            <a:r>
              <a:rPr lang="es-ES_trad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5001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DFEDA-F125-1F9B-5286-E5F4ACA97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E47BF7-8AA8-DB68-7BCB-D000D4004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3" y="365125"/>
            <a:ext cx="10225090" cy="1126791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s-ES_tradnl" sz="3200" b="1" dirty="0" err="1"/>
              <a:t>Neurodiversia</a:t>
            </a:r>
            <a:r>
              <a:rPr lang="es-ES_tradnl" sz="3200" dirty="0"/>
              <a:t>: un podcast sobre autismo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44B7AD7-9512-E2D2-B19F-7DF2EDE51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692" y="1745914"/>
            <a:ext cx="10396547" cy="586539"/>
          </a:xfrm>
        </p:spPr>
        <p:txBody>
          <a:bodyPr>
            <a:normAutofit/>
          </a:bodyPr>
          <a:lstStyle/>
          <a:p>
            <a:r>
              <a:rPr lang="es-ES_tradnl" b="1" dirty="0">
                <a:solidFill>
                  <a:schemeClr val="accent1">
                    <a:lumMod val="50000"/>
                  </a:schemeClr>
                </a:solidFill>
              </a:rPr>
              <a:t>¿Qué es </a:t>
            </a:r>
            <a:r>
              <a:rPr lang="es-ES_tradnl" b="1" dirty="0" err="1">
                <a:solidFill>
                  <a:schemeClr val="accent1">
                    <a:lumMod val="50000"/>
                  </a:schemeClr>
                </a:solidFill>
              </a:rPr>
              <a:t>Neurodiversia</a:t>
            </a:r>
            <a:r>
              <a:rPr lang="es-ES_tradnl" b="1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323AAC76-7433-C9CA-1F00-CD094B8EA6A2}"/>
              </a:ext>
            </a:extLst>
          </p:cNvPr>
          <p:cNvSpPr txBox="1">
            <a:spLocks/>
          </p:cNvSpPr>
          <p:nvPr/>
        </p:nvSpPr>
        <p:spPr>
          <a:xfrm>
            <a:off x="1194733" y="2337030"/>
            <a:ext cx="7350140" cy="828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s-ES" sz="2000" dirty="0"/>
              <a:t>Un podcast </a:t>
            </a:r>
            <a:r>
              <a:rPr lang="es-ES" sz="2000" u="sng" dirty="0"/>
              <a:t>creado y conducido por personas autistas</a:t>
            </a:r>
            <a:r>
              <a:rPr lang="es-ES" sz="2000" dirty="0"/>
              <a:t>:</a:t>
            </a:r>
            <a:endParaRPr lang="es-ES_tradnl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11BD68C-96CC-18BD-90C2-8639809573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097" t="8187" r="7217" b="29358"/>
          <a:stretch/>
        </p:blipFill>
        <p:spPr>
          <a:xfrm>
            <a:off x="8844279" y="1961774"/>
            <a:ext cx="2141383" cy="1579270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00A41038-7294-C593-3F49-E1C712295CF6}"/>
              </a:ext>
            </a:extLst>
          </p:cNvPr>
          <p:cNvSpPr txBox="1">
            <a:spLocks/>
          </p:cNvSpPr>
          <p:nvPr/>
        </p:nvSpPr>
        <p:spPr>
          <a:xfrm>
            <a:off x="1494139" y="2763572"/>
            <a:ext cx="6751328" cy="1348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s-ES" sz="2000" dirty="0"/>
              <a:t>Alumnado y egresados/as universitarios/as</a:t>
            </a:r>
          </a:p>
          <a:p>
            <a:pPr algn="just">
              <a:lnSpc>
                <a:spcPct val="100000"/>
              </a:lnSpc>
            </a:pPr>
            <a:r>
              <a:rPr lang="es-ES" sz="2000" dirty="0"/>
              <a:t>Personas usuarias del servicio de empleo de Autismo Sevilla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867BFF8A-7804-F718-E4A3-1E79D8ABD72F}"/>
              </a:ext>
            </a:extLst>
          </p:cNvPr>
          <p:cNvSpPr txBox="1">
            <a:spLocks/>
          </p:cNvSpPr>
          <p:nvPr/>
        </p:nvSpPr>
        <p:spPr>
          <a:xfrm>
            <a:off x="1199666" y="3756904"/>
            <a:ext cx="10504654" cy="13487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s-ES" sz="2000" dirty="0"/>
              <a:t>En este espacio, se habla de </a:t>
            </a:r>
            <a:r>
              <a:rPr lang="es-ES" sz="2000" u="sng" dirty="0"/>
              <a:t>autismo en primera persona</a:t>
            </a:r>
            <a:r>
              <a:rPr lang="es-ES" sz="2000" dirty="0"/>
              <a:t>, y se comparten historias y experiencias, aportando una visión auténtica sobre las distintas realidades dentro del espectro autista. </a:t>
            </a:r>
            <a:endParaRPr lang="es-ES_tradnl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1153342-39EB-1D1B-3DEB-A0289C192C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6396" y="434139"/>
            <a:ext cx="1691659" cy="1126792"/>
          </a:xfrm>
          <a:prstGeom prst="rect">
            <a:avLst/>
          </a:prstGeom>
        </p:spPr>
      </p:pic>
      <p:pic>
        <p:nvPicPr>
          <p:cNvPr id="6" name="cuña etapi">
            <a:hlinkClick r:id="" action="ppaction://media"/>
            <a:extLst>
              <a:ext uri="{FF2B5EF4-FFF2-40B4-BE49-F238E27FC236}">
                <a16:creationId xmlns:a16="http://schemas.microsoft.com/office/drawing/2014/main" id="{19E138C6-38E9-F21F-355D-E1415D7776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23765" y="48429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33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EF295-7458-D3D3-8013-0F2944A6B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90CC02-D205-4231-0814-A81B7195E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3" y="365125"/>
            <a:ext cx="10225090" cy="1126791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s-ES_tradnl" sz="3200" b="1" dirty="0" err="1"/>
              <a:t>Neurodiversia</a:t>
            </a:r>
            <a:r>
              <a:rPr lang="es-ES_tradnl" sz="3200" dirty="0"/>
              <a:t>: un podcast sobre autismo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F7278A6B-1176-3174-C2DA-9BA21A4665B5}"/>
              </a:ext>
            </a:extLst>
          </p:cNvPr>
          <p:cNvSpPr txBox="1">
            <a:spLocks/>
          </p:cNvSpPr>
          <p:nvPr/>
        </p:nvSpPr>
        <p:spPr>
          <a:xfrm>
            <a:off x="5298268" y="1779071"/>
            <a:ext cx="5955515" cy="22999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s-ES" sz="2000" dirty="0"/>
              <a:t>Nace y se gesta en la </a:t>
            </a:r>
            <a:r>
              <a:rPr lang="es-ES" sz="2000" b="1" dirty="0"/>
              <a:t>Cátedra de Autismo </a:t>
            </a:r>
            <a:r>
              <a:rPr lang="es-ES" sz="2000" dirty="0"/>
              <a:t>de la Universidad de Sevilla, iniciativa conjunta de Autismo Sevilla y la propia universidad, apoyada por la empresa BEFESA, con la colaboración de Fundación Konecta y Autismo España.</a:t>
            </a:r>
            <a:endParaRPr lang="es-ES_tradnl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Imagen 5" descr="Texto&#10;&#10;Descripción generada automáticamente con confianza media">
            <a:extLst>
              <a:ext uri="{FF2B5EF4-FFF2-40B4-BE49-F238E27FC236}">
                <a16:creationId xmlns:a16="http://schemas.microsoft.com/office/drawing/2014/main" id="{E7C6938C-59F6-4641-5503-24B16C23F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927" y="1779071"/>
            <a:ext cx="3504243" cy="2336162"/>
          </a:xfrm>
          <a:prstGeom prst="rect">
            <a:avLst/>
          </a:prstGeom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60263DE3-13B0-F5EE-A637-B084D5C9F885}"/>
              </a:ext>
            </a:extLst>
          </p:cNvPr>
          <p:cNvSpPr txBox="1">
            <a:spLocks/>
          </p:cNvSpPr>
          <p:nvPr/>
        </p:nvSpPr>
        <p:spPr>
          <a:xfrm>
            <a:off x="1399227" y="4342485"/>
            <a:ext cx="6224583" cy="22999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s-ES" sz="2000" dirty="0"/>
              <a:t>Enmarcada en un proyecto de difusión de los trabajos y proyectos, es posible gracias a </a:t>
            </a:r>
            <a:r>
              <a:rPr lang="es-ES" sz="2000" b="1" dirty="0" err="1"/>
              <a:t>RadiUS</a:t>
            </a:r>
            <a:r>
              <a:rPr lang="es-ES" sz="2000" dirty="0"/>
              <a:t>, la radio de la Universidad de Sevilla.</a:t>
            </a:r>
            <a:endParaRPr lang="es-ES_tradnl" sz="2000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41C4C0A-C21B-A3C7-F6D8-651708F381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065" t="21591"/>
          <a:stretch/>
        </p:blipFill>
        <p:spPr>
          <a:xfrm>
            <a:off x="8950006" y="4515549"/>
            <a:ext cx="2303777" cy="106299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116CE5A-7F16-89FB-4EAD-8B957AAC4E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772" r="62227"/>
          <a:stretch/>
        </p:blipFill>
        <p:spPr>
          <a:xfrm>
            <a:off x="8008120" y="4515549"/>
            <a:ext cx="954361" cy="77729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06EF60F-CEF2-A0AC-A71E-F67D201B42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1640" y="387766"/>
            <a:ext cx="1688738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81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DFEDA-F125-1F9B-5286-E5F4ACA97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E47BF7-8AA8-DB68-7BCB-D000D4004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3" y="365125"/>
            <a:ext cx="10225090" cy="1126791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s-ES_tradnl" sz="3200" b="1" dirty="0" err="1"/>
              <a:t>Neurodiversia</a:t>
            </a:r>
            <a:r>
              <a:rPr lang="es-ES_tradnl" sz="3200" dirty="0"/>
              <a:t>: un podcast sobre autismo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44B7AD7-9512-E2D2-B19F-7DF2EDE51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692" y="1745914"/>
            <a:ext cx="10396547" cy="586539"/>
          </a:xfrm>
        </p:spPr>
        <p:txBody>
          <a:bodyPr>
            <a:normAutofit/>
          </a:bodyPr>
          <a:lstStyle/>
          <a:p>
            <a:r>
              <a:rPr lang="es-ES_tradnl" b="1" dirty="0">
                <a:solidFill>
                  <a:schemeClr val="accent1">
                    <a:lumMod val="50000"/>
                  </a:schemeClr>
                </a:solidFill>
              </a:rPr>
              <a:t>¿Quién está detrás de </a:t>
            </a:r>
            <a:r>
              <a:rPr lang="es-ES_tradnl" b="1" dirty="0" err="1">
                <a:solidFill>
                  <a:schemeClr val="accent1">
                    <a:lumMod val="50000"/>
                  </a:schemeClr>
                </a:solidFill>
              </a:rPr>
              <a:t>Neurodiversia</a:t>
            </a:r>
            <a:r>
              <a:rPr lang="es-ES_tradnl" b="1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1153342-39EB-1D1B-3DEB-A0289C192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6396" y="434139"/>
            <a:ext cx="1691659" cy="1126792"/>
          </a:xfrm>
          <a:prstGeom prst="rect">
            <a:avLst/>
          </a:prstGeom>
        </p:spPr>
      </p:pic>
      <p:sp>
        <p:nvSpPr>
          <p:cNvPr id="33" name="Marcador de contenido 2">
            <a:extLst>
              <a:ext uri="{FF2B5EF4-FFF2-40B4-BE49-F238E27FC236}">
                <a16:creationId xmlns:a16="http://schemas.microsoft.com/office/drawing/2014/main" id="{E46C7E9C-0E85-8763-F5B7-A4CE94ACD6B4}"/>
              </a:ext>
            </a:extLst>
          </p:cNvPr>
          <p:cNvSpPr txBox="1">
            <a:spLocks/>
          </p:cNvSpPr>
          <p:nvPr/>
        </p:nvSpPr>
        <p:spPr>
          <a:xfrm>
            <a:off x="1126474" y="4548590"/>
            <a:ext cx="3730792" cy="828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s-ES" sz="1800" dirty="0"/>
              <a:t>Director de la Cátedra de Autismo y responsable de </a:t>
            </a:r>
            <a:r>
              <a:rPr lang="es-ES" sz="1800" dirty="0" err="1"/>
              <a:t>Neurodiversia</a:t>
            </a:r>
            <a:r>
              <a:rPr lang="es-ES" sz="1800" dirty="0"/>
              <a:t>.</a:t>
            </a: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A9EFCD71-0104-0C3C-8AF6-7DF952011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642" y="2586451"/>
            <a:ext cx="3287721" cy="1512000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72C69D5B-92DB-B58B-A6FD-EAD204EE86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1298" y="2141413"/>
            <a:ext cx="3287721" cy="1512000"/>
          </a:xfrm>
          <a:prstGeom prst="rect">
            <a:avLst/>
          </a:prstGeom>
        </p:spPr>
      </p:pic>
      <p:sp>
        <p:nvSpPr>
          <p:cNvPr id="43" name="Marcador de contenido 2">
            <a:extLst>
              <a:ext uri="{FF2B5EF4-FFF2-40B4-BE49-F238E27FC236}">
                <a16:creationId xmlns:a16="http://schemas.microsoft.com/office/drawing/2014/main" id="{8E957E54-1EBF-A1EB-EF0A-7988F90A8350}"/>
              </a:ext>
            </a:extLst>
          </p:cNvPr>
          <p:cNvSpPr txBox="1">
            <a:spLocks/>
          </p:cNvSpPr>
          <p:nvPr/>
        </p:nvSpPr>
        <p:spPr>
          <a:xfrm>
            <a:off x="5337810" y="2801072"/>
            <a:ext cx="2332504" cy="828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s-ES" sz="1800" dirty="0"/>
              <a:t>Responsables de gestión de recursos, coordinación de equipos de trabajo y guionización y adaptación de materiales</a:t>
            </a: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83236ECF-CF5C-7E8F-1370-EE4A47E563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3641" y="4098451"/>
            <a:ext cx="3270142" cy="1512000"/>
          </a:xfrm>
          <a:prstGeom prst="rect">
            <a:avLst/>
          </a:prstGeom>
        </p:spPr>
      </p:pic>
      <p:cxnSp>
        <p:nvCxnSpPr>
          <p:cNvPr id="47" name="Conector recto de flecha 46">
            <a:extLst>
              <a:ext uri="{FF2B5EF4-FFF2-40B4-BE49-F238E27FC236}">
                <a16:creationId xmlns:a16="http://schemas.microsoft.com/office/drawing/2014/main" id="{A8F0D6EF-C12E-8C6B-207F-E22DC80759BD}"/>
              </a:ext>
            </a:extLst>
          </p:cNvPr>
          <p:cNvCxnSpPr>
            <a:cxnSpLocks/>
          </p:cNvCxnSpPr>
          <p:nvPr/>
        </p:nvCxnSpPr>
        <p:spPr>
          <a:xfrm flipV="1">
            <a:off x="7430639" y="2586451"/>
            <a:ext cx="433201" cy="214621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0" name="Conector recto de flecha 49">
            <a:extLst>
              <a:ext uri="{FF2B5EF4-FFF2-40B4-BE49-F238E27FC236}">
                <a16:creationId xmlns:a16="http://schemas.microsoft.com/office/drawing/2014/main" id="{AAFFA550-2E4E-F1FD-7F4F-505985DB6323}"/>
              </a:ext>
            </a:extLst>
          </p:cNvPr>
          <p:cNvCxnSpPr>
            <a:cxnSpLocks/>
          </p:cNvCxnSpPr>
          <p:nvPr/>
        </p:nvCxnSpPr>
        <p:spPr>
          <a:xfrm>
            <a:off x="7430639" y="4374577"/>
            <a:ext cx="359123" cy="329928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4" name="Conector recto de flecha 53">
            <a:extLst>
              <a:ext uri="{FF2B5EF4-FFF2-40B4-BE49-F238E27FC236}">
                <a16:creationId xmlns:a16="http://schemas.microsoft.com/office/drawing/2014/main" id="{33712D0D-AACC-54F2-4C7B-9CE5DE07CF49}"/>
              </a:ext>
            </a:extLst>
          </p:cNvPr>
          <p:cNvCxnSpPr>
            <a:cxnSpLocks/>
          </p:cNvCxnSpPr>
          <p:nvPr/>
        </p:nvCxnSpPr>
        <p:spPr>
          <a:xfrm>
            <a:off x="3496242" y="4098451"/>
            <a:ext cx="0" cy="441090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3308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47D69-5668-90EB-CA77-CEB464D7D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41EB7A-8F20-74AD-C3B2-91AEC6DA8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3" y="365125"/>
            <a:ext cx="10225090" cy="1126791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s-ES_tradnl" sz="3200" b="1" dirty="0" err="1"/>
              <a:t>Neurodiversia</a:t>
            </a:r>
            <a:r>
              <a:rPr lang="es-ES_tradnl" sz="3200" dirty="0"/>
              <a:t>: un podcast sobre autismo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DAB9F72-DF4E-1247-9D46-40EECB814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692" y="1745914"/>
            <a:ext cx="10396547" cy="586539"/>
          </a:xfrm>
        </p:spPr>
        <p:txBody>
          <a:bodyPr>
            <a:normAutofit/>
          </a:bodyPr>
          <a:lstStyle/>
          <a:p>
            <a:r>
              <a:rPr lang="es-ES_tradnl" b="1" dirty="0">
                <a:solidFill>
                  <a:schemeClr val="accent1">
                    <a:lumMod val="50000"/>
                  </a:schemeClr>
                </a:solidFill>
              </a:rPr>
              <a:t>¿Quién está detrás de </a:t>
            </a:r>
            <a:r>
              <a:rPr lang="es-ES_tradnl" b="1" dirty="0" err="1">
                <a:solidFill>
                  <a:schemeClr val="accent1">
                    <a:lumMod val="50000"/>
                  </a:schemeClr>
                </a:solidFill>
              </a:rPr>
              <a:t>Neurodiversia</a:t>
            </a:r>
            <a:r>
              <a:rPr lang="es-ES_tradnl" b="1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FE18094-DE6F-B6B6-A804-C0E56C078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6396" y="434139"/>
            <a:ext cx="1691659" cy="1126792"/>
          </a:xfrm>
          <a:prstGeom prst="rect">
            <a:avLst/>
          </a:prstGeom>
        </p:spPr>
      </p:pic>
      <p:sp>
        <p:nvSpPr>
          <p:cNvPr id="43" name="Marcador de contenido 2">
            <a:extLst>
              <a:ext uri="{FF2B5EF4-FFF2-40B4-BE49-F238E27FC236}">
                <a16:creationId xmlns:a16="http://schemas.microsoft.com/office/drawing/2014/main" id="{BE58529F-78CB-FEB2-CE41-77F74C3A473C}"/>
              </a:ext>
            </a:extLst>
          </p:cNvPr>
          <p:cNvSpPr txBox="1">
            <a:spLocks/>
          </p:cNvSpPr>
          <p:nvPr/>
        </p:nvSpPr>
        <p:spPr>
          <a:xfrm>
            <a:off x="1258613" y="2275812"/>
            <a:ext cx="3449926" cy="828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s-ES" sz="1800" dirty="0"/>
              <a:t>Un maravilloso equipo técnico de locutores y locutoras, guionistas, editores/as, aportadores de ideas y experiencias, y protagonistas de nuestro podcast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9139B9F-B5D2-C2A3-6E2D-7C2394E6B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571" y="4215358"/>
            <a:ext cx="3499009" cy="1620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E5C6FB8-5B59-5995-3A60-BCD57A466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5856" y="2039183"/>
            <a:ext cx="3499012" cy="1620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CE96F69-783B-6BAF-B822-7A81556EDD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2674" y="3142453"/>
            <a:ext cx="3522558" cy="1620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A961D24-43B0-3BCF-0F89-E414AED158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6056" y="4066768"/>
            <a:ext cx="3522558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56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03C7A-F903-DFC9-4D17-32AEF520E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09FE28-5DBF-E04C-C664-14513E373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3" y="365125"/>
            <a:ext cx="10225090" cy="1126791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s-ES_tradnl" sz="3200" b="1" dirty="0" err="1"/>
              <a:t>Neurodiversia</a:t>
            </a:r>
            <a:r>
              <a:rPr lang="es-ES_tradnl" sz="3200" dirty="0"/>
              <a:t>: un podcast sobre autismo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8B9113-8EC4-6796-9D22-F0B1DDC0C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692" y="1745914"/>
            <a:ext cx="10396547" cy="586539"/>
          </a:xfrm>
        </p:spPr>
        <p:txBody>
          <a:bodyPr>
            <a:normAutofit/>
          </a:bodyPr>
          <a:lstStyle/>
          <a:p>
            <a:r>
              <a:rPr lang="es-ES_tradnl" b="1" dirty="0">
                <a:solidFill>
                  <a:schemeClr val="accent1">
                    <a:lumMod val="50000"/>
                  </a:schemeClr>
                </a:solidFill>
              </a:rPr>
              <a:t>¿Quién está detrás de </a:t>
            </a:r>
            <a:r>
              <a:rPr lang="es-ES_tradnl" b="1" dirty="0" err="1">
                <a:solidFill>
                  <a:schemeClr val="accent1">
                    <a:lumMod val="50000"/>
                  </a:schemeClr>
                </a:solidFill>
              </a:rPr>
              <a:t>Neurodiversia</a:t>
            </a:r>
            <a:r>
              <a:rPr lang="es-ES_tradnl" b="1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A40328D-DDEE-E353-9566-45B8B24B3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6396" y="434139"/>
            <a:ext cx="1691659" cy="112679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804F120-ED2B-A5F9-A311-C3790D939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269" y="4220627"/>
            <a:ext cx="3499009" cy="1620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52668F0-2ACF-6F4D-92D6-13DEF11B35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3845" y="2401959"/>
            <a:ext cx="3503723" cy="1620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9D17BAD-BAC9-73F0-CC3F-014B837DEE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1225" y="1829105"/>
            <a:ext cx="3522558" cy="1620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B854B60-EB61-2280-D961-FA42AC1A8C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5815" y="4232399"/>
            <a:ext cx="3593195" cy="16200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65F81F2-9C93-AF0B-9F69-BC89B38793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4536" y="3115747"/>
            <a:ext cx="3522558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39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DFEDA-F125-1F9B-5286-E5F4ACA97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E47BF7-8AA8-DB68-7BCB-D000D4004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3" y="365125"/>
            <a:ext cx="10225090" cy="1126791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s-ES_tradnl" sz="3200" b="1" dirty="0" err="1"/>
              <a:t>Neurodiversia</a:t>
            </a:r>
            <a:r>
              <a:rPr lang="es-ES_tradnl" sz="3200" dirty="0"/>
              <a:t>: un podcast sobre autismo</a:t>
            </a:r>
          </a:p>
        </p:txBody>
      </p:sp>
      <p:sp>
        <p:nvSpPr>
          <p:cNvPr id="14" name="Nube 13">
            <a:extLst>
              <a:ext uri="{FF2B5EF4-FFF2-40B4-BE49-F238E27FC236}">
                <a16:creationId xmlns:a16="http://schemas.microsoft.com/office/drawing/2014/main" id="{5DD2EABD-65D1-D718-2824-B93C13215363}"/>
              </a:ext>
            </a:extLst>
          </p:cNvPr>
          <p:cNvSpPr/>
          <p:nvPr/>
        </p:nvSpPr>
        <p:spPr>
          <a:xfrm>
            <a:off x="1280779" y="2254176"/>
            <a:ext cx="3985599" cy="3520440"/>
          </a:xfrm>
          <a:prstGeom prst="cloud">
            <a:avLst/>
          </a:prstGeom>
          <a:solidFill>
            <a:srgbClr val="FFFAEB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44B7AD7-9512-E2D2-B19F-7DF2EDE51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1021" y="1736652"/>
            <a:ext cx="2903228" cy="586539"/>
          </a:xfrm>
        </p:spPr>
        <p:txBody>
          <a:bodyPr>
            <a:normAutofit/>
          </a:bodyPr>
          <a:lstStyle/>
          <a:p>
            <a:r>
              <a:rPr lang="es-ES_tradnl" b="1" dirty="0">
                <a:solidFill>
                  <a:schemeClr val="accent1">
                    <a:lumMod val="50000"/>
                  </a:schemeClr>
                </a:solidFill>
              </a:rPr>
              <a:t>¿Por qué surge?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1153342-39EB-1D1B-3DEB-A0289C192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6396" y="434139"/>
            <a:ext cx="1691659" cy="1126792"/>
          </a:xfrm>
          <a:prstGeom prst="rect">
            <a:avLst/>
          </a:prstGeom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4643353B-BE38-7F44-16E3-1DFDE713DBAA}"/>
              </a:ext>
            </a:extLst>
          </p:cNvPr>
          <p:cNvSpPr txBox="1">
            <a:spLocks/>
          </p:cNvSpPr>
          <p:nvPr/>
        </p:nvSpPr>
        <p:spPr>
          <a:xfrm>
            <a:off x="1281021" y="2586451"/>
            <a:ext cx="4319679" cy="13487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s-ES" sz="2000" dirty="0"/>
              <a:t>Necesidad de fomentar la autorrepresentación y la creación de canales de comunicación respetuosos e inclusivos.</a:t>
            </a:r>
          </a:p>
        </p:txBody>
      </p:sp>
      <p:sp>
        <p:nvSpPr>
          <p:cNvPr id="15" name="Nube 14">
            <a:extLst>
              <a:ext uri="{FF2B5EF4-FFF2-40B4-BE49-F238E27FC236}">
                <a16:creationId xmlns:a16="http://schemas.microsoft.com/office/drawing/2014/main" id="{D5C8E37F-2508-9B65-4DF3-F60CDAD5C011}"/>
              </a:ext>
            </a:extLst>
          </p:cNvPr>
          <p:cNvSpPr/>
          <p:nvPr/>
        </p:nvSpPr>
        <p:spPr>
          <a:xfrm>
            <a:off x="6323641" y="2254176"/>
            <a:ext cx="3985599" cy="3520440"/>
          </a:xfrm>
          <a:prstGeom prst="cloud">
            <a:avLst/>
          </a:prstGeom>
          <a:solidFill>
            <a:srgbClr val="ECF5E7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3A846E90-D4EB-ADB5-D01D-BFB6B78DE76B}"/>
              </a:ext>
            </a:extLst>
          </p:cNvPr>
          <p:cNvSpPr txBox="1">
            <a:spLocks/>
          </p:cNvSpPr>
          <p:nvPr/>
        </p:nvSpPr>
        <p:spPr>
          <a:xfrm>
            <a:off x="1281021" y="4189189"/>
            <a:ext cx="4708056" cy="7085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s-ES" sz="2000" dirty="0"/>
              <a:t>Falta de oportunidades para desarrollarse laboral y personalmente.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4012BE2B-6C8C-ABBB-C5EA-D07CCE66F915}"/>
              </a:ext>
            </a:extLst>
          </p:cNvPr>
          <p:cNvSpPr txBox="1">
            <a:spLocks/>
          </p:cNvSpPr>
          <p:nvPr/>
        </p:nvSpPr>
        <p:spPr>
          <a:xfrm>
            <a:off x="5989319" y="2323191"/>
            <a:ext cx="5264463" cy="4271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>
                <a:solidFill>
                  <a:srgbClr val="000000"/>
                </a:solidFill>
              </a:rPr>
              <a:t>Visibilizar y dar protagonismo a las personas adultas autistas, a</a:t>
            </a:r>
            <a:r>
              <a:rPr lang="es-ES" sz="2000" b="0" i="0" u="none" strike="noStrike" baseline="0" dirty="0">
                <a:solidFill>
                  <a:srgbClr val="000000"/>
                </a:solidFill>
              </a:rPr>
              <a:t>umentando su participación en actividades de divulgación. </a:t>
            </a:r>
            <a:endParaRPr lang="es-ES" sz="2000" dirty="0">
              <a:solidFill>
                <a:srgbClr val="000000"/>
              </a:solidFill>
            </a:endParaRPr>
          </a:p>
          <a:p>
            <a:r>
              <a:rPr lang="es-ES" sz="2000" dirty="0">
                <a:solidFill>
                  <a:srgbClr val="000000"/>
                </a:solidFill>
              </a:rPr>
              <a:t>Dotar de experiencia profesional a las personas que el podcast.</a:t>
            </a:r>
          </a:p>
          <a:p>
            <a:r>
              <a:rPr lang="es-ES" sz="2000" b="0" i="0" u="none" strike="noStrike" baseline="0" dirty="0">
                <a:solidFill>
                  <a:srgbClr val="000000"/>
                </a:solidFill>
              </a:rPr>
              <a:t>Difundir el conocimiento y la investigación actual en el campo del autismo. </a:t>
            </a:r>
          </a:p>
          <a:p>
            <a:r>
              <a:rPr lang="es-ES" sz="2000" dirty="0">
                <a:solidFill>
                  <a:srgbClr val="000000"/>
                </a:solidFill>
              </a:rPr>
              <a:t>Fomentar la creación de un ambiente más inclusivo.</a:t>
            </a:r>
            <a:endParaRPr lang="es-ES" sz="2000" dirty="0"/>
          </a:p>
          <a:p>
            <a:r>
              <a:rPr lang="es-ES" sz="2000" b="0" i="0" u="none" strike="noStrike" baseline="0" dirty="0">
                <a:solidFill>
                  <a:srgbClr val="000000"/>
                </a:solidFill>
              </a:rPr>
              <a:t>Eliminar mitos que socialmente han sido asignados a las personas autistas. 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30BED286-5F6C-3809-9296-FC4EB5E2FE01}"/>
              </a:ext>
            </a:extLst>
          </p:cNvPr>
          <p:cNvSpPr txBox="1">
            <a:spLocks/>
          </p:cNvSpPr>
          <p:nvPr/>
        </p:nvSpPr>
        <p:spPr>
          <a:xfrm>
            <a:off x="6096000" y="1745914"/>
            <a:ext cx="4328160" cy="586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b="1" dirty="0">
                <a:solidFill>
                  <a:schemeClr val="accent1">
                    <a:lumMod val="50000"/>
                  </a:schemeClr>
                </a:solidFill>
              </a:rPr>
              <a:t>¿Qué perseguimos?</a:t>
            </a:r>
          </a:p>
        </p:txBody>
      </p:sp>
    </p:spTree>
    <p:extLst>
      <p:ext uri="{BB962C8B-B14F-4D97-AF65-F5344CB8AC3E}">
        <p14:creationId xmlns:p14="http://schemas.microsoft.com/office/powerpoint/2010/main" val="1792062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C6BA0-6937-CB80-FE7C-221DB05C7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4E61A6-77A7-DFCC-C196-7998E1061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3" y="365125"/>
            <a:ext cx="10225090" cy="1126791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s-ES_tradnl" sz="3200" b="1" dirty="0" err="1"/>
              <a:t>Neurodiversia</a:t>
            </a:r>
            <a:r>
              <a:rPr lang="es-ES_tradnl" sz="3200" dirty="0"/>
              <a:t>: un podcast sobre autismo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E61D0D7-D468-F052-5C00-A2525F4A5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1020" y="1736652"/>
            <a:ext cx="3668169" cy="586539"/>
          </a:xfrm>
        </p:spPr>
        <p:txBody>
          <a:bodyPr>
            <a:noAutofit/>
          </a:bodyPr>
          <a:lstStyle/>
          <a:p>
            <a:r>
              <a:rPr lang="es-ES_tradnl" b="1" dirty="0">
                <a:solidFill>
                  <a:schemeClr val="accent1">
                    <a:lumMod val="50000"/>
                  </a:schemeClr>
                </a:solidFill>
              </a:rPr>
              <a:t>¿Cómo lo hacemos?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8DD1356-F75B-E70D-4670-AD3E3DAC7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6396" y="434139"/>
            <a:ext cx="1691659" cy="1126792"/>
          </a:xfrm>
          <a:prstGeom prst="rect">
            <a:avLst/>
          </a:prstGeom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CFD4C7E6-91CC-E1ED-D745-126764ABF9D7}"/>
              </a:ext>
            </a:extLst>
          </p:cNvPr>
          <p:cNvSpPr txBox="1">
            <a:spLocks/>
          </p:cNvSpPr>
          <p:nvPr/>
        </p:nvSpPr>
        <p:spPr>
          <a:xfrm>
            <a:off x="1415844" y="2471781"/>
            <a:ext cx="9837939" cy="797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s-ES" sz="2000" b="0" i="0" u="none" strike="noStrike" baseline="0" dirty="0" err="1">
                <a:solidFill>
                  <a:srgbClr val="000000"/>
                </a:solidFill>
              </a:rPr>
              <a:t>RadiUS</a:t>
            </a:r>
            <a:r>
              <a:rPr lang="es-ES" sz="2000" b="0" i="0" u="none" strike="noStrike" baseline="0" dirty="0">
                <a:solidFill>
                  <a:srgbClr val="000000"/>
                </a:solidFill>
              </a:rPr>
              <a:t>, la radio de la Universidad de Sevilla, lanza anualmente una propuesta de incorporación de podcast a su parrilla.</a:t>
            </a:r>
            <a:endParaRPr lang="es-ES" sz="2000" dirty="0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5F06F0E9-8591-267B-5FE8-144CBC98FFE5}"/>
              </a:ext>
            </a:extLst>
          </p:cNvPr>
          <p:cNvSpPr/>
          <p:nvPr/>
        </p:nvSpPr>
        <p:spPr>
          <a:xfrm>
            <a:off x="1415844" y="3703320"/>
            <a:ext cx="1699260" cy="797199"/>
          </a:xfrm>
          <a:prstGeom prst="roundRect">
            <a:avLst/>
          </a:prstGeom>
          <a:solidFill>
            <a:srgbClr val="AFCEEB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3EBB90C2-73CF-7623-2DB8-728CE12B62B8}"/>
              </a:ext>
            </a:extLst>
          </p:cNvPr>
          <p:cNvSpPr txBox="1">
            <a:spLocks/>
          </p:cNvSpPr>
          <p:nvPr/>
        </p:nvSpPr>
        <p:spPr>
          <a:xfrm>
            <a:off x="1415844" y="3909600"/>
            <a:ext cx="1699260" cy="527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s-ES" sz="2000" b="0" i="0" u="none" strike="noStrike" baseline="0" dirty="0">
                <a:solidFill>
                  <a:srgbClr val="000000"/>
                </a:solidFill>
              </a:rPr>
              <a:t>Inicio de curso</a:t>
            </a:r>
            <a:endParaRPr lang="es-ES" sz="2000" dirty="0"/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F265ADB5-282A-661E-F9CD-42A2CE726004}"/>
              </a:ext>
            </a:extLst>
          </p:cNvPr>
          <p:cNvSpPr txBox="1">
            <a:spLocks/>
          </p:cNvSpPr>
          <p:nvPr/>
        </p:nvSpPr>
        <p:spPr>
          <a:xfrm>
            <a:off x="3618542" y="3509012"/>
            <a:ext cx="7635241" cy="20318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s-ES" sz="2000" b="0" i="0" u="none" strike="noStrike" baseline="0" dirty="0">
                <a:solidFill>
                  <a:srgbClr val="000000"/>
                </a:solidFill>
              </a:rPr>
              <a:t>Elaboramos en equipo una propuesta de contenido, seleccionados entre aquellos que creemos de mayor interés social, también, teniendo en cuenta nuestra preferencia personal como personas autistas.</a:t>
            </a:r>
            <a:br>
              <a:rPr lang="es-ES" sz="2000" b="0" i="0" u="none" strike="noStrike" baseline="0" dirty="0">
                <a:solidFill>
                  <a:srgbClr val="000000"/>
                </a:solidFill>
              </a:rPr>
            </a:br>
            <a:br>
              <a:rPr lang="es-ES" sz="2000" b="0" i="0" u="none" strike="noStrike" baseline="0" dirty="0">
                <a:solidFill>
                  <a:srgbClr val="000000"/>
                </a:solidFill>
              </a:rPr>
            </a:br>
            <a:r>
              <a:rPr lang="es-ES" sz="2000" b="0" i="0" u="none" strike="noStrike" baseline="0" dirty="0">
                <a:solidFill>
                  <a:srgbClr val="000000"/>
                </a:solidFill>
              </a:rPr>
              <a:t>Nuestro proyecto abarca el curso escolar y recoge: temáticas a tratar y posibles entrevistados/as.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633468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60035-FB69-4DBC-786C-70E180730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C5C3A6-BE29-F433-FC17-132998828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3" y="365125"/>
            <a:ext cx="10225090" cy="1126791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s-ES_tradnl" sz="3200" b="1" dirty="0" err="1"/>
              <a:t>Neurodiversia</a:t>
            </a:r>
            <a:r>
              <a:rPr lang="es-ES_tradnl" sz="3200" dirty="0"/>
              <a:t>: un podcast sobre autismo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DCA04B-1489-917C-D7FE-AE2418D4D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1020" y="1736652"/>
            <a:ext cx="3668169" cy="586539"/>
          </a:xfrm>
        </p:spPr>
        <p:txBody>
          <a:bodyPr>
            <a:noAutofit/>
          </a:bodyPr>
          <a:lstStyle/>
          <a:p>
            <a:r>
              <a:rPr lang="es-ES_tradnl" b="1" dirty="0">
                <a:solidFill>
                  <a:schemeClr val="accent1">
                    <a:lumMod val="50000"/>
                  </a:schemeClr>
                </a:solidFill>
              </a:rPr>
              <a:t>¿Cómo lo hacemos?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0E5A1E6-52C5-DDD4-5C4B-768308EC1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6396" y="434139"/>
            <a:ext cx="1691659" cy="1126792"/>
          </a:xfrm>
          <a:prstGeom prst="rect">
            <a:avLst/>
          </a:prstGeom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DD2C3D8A-5336-0B87-0F54-23C8B80E9FD9}"/>
              </a:ext>
            </a:extLst>
          </p:cNvPr>
          <p:cNvSpPr/>
          <p:nvPr/>
        </p:nvSpPr>
        <p:spPr>
          <a:xfrm>
            <a:off x="1474470" y="3248651"/>
            <a:ext cx="1497330" cy="957589"/>
          </a:xfrm>
          <a:prstGeom prst="roundRect">
            <a:avLst/>
          </a:prstGeom>
          <a:solidFill>
            <a:srgbClr val="AFCEEB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D5DCCE9D-3204-1BED-598C-6C4F950E78E8}"/>
              </a:ext>
            </a:extLst>
          </p:cNvPr>
          <p:cNvSpPr txBox="1">
            <a:spLocks/>
          </p:cNvSpPr>
          <p:nvPr/>
        </p:nvSpPr>
        <p:spPr>
          <a:xfrm>
            <a:off x="1617345" y="3345167"/>
            <a:ext cx="1211580" cy="527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ES" sz="2000" dirty="0">
                <a:solidFill>
                  <a:srgbClr val="000000"/>
                </a:solidFill>
              </a:rPr>
              <a:t>Durante el curso</a:t>
            </a:r>
            <a:endParaRPr lang="es-ES" sz="2000" dirty="0"/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019B35F6-6705-ECDF-4067-FEF840761DA7}"/>
              </a:ext>
            </a:extLst>
          </p:cNvPr>
          <p:cNvSpPr txBox="1">
            <a:spLocks/>
          </p:cNvSpPr>
          <p:nvPr/>
        </p:nvSpPr>
        <p:spPr>
          <a:xfrm>
            <a:off x="3646169" y="2323191"/>
            <a:ext cx="7527603" cy="12972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s-ES" sz="2000" dirty="0">
                <a:solidFill>
                  <a:srgbClr val="000000"/>
                </a:solidFill>
              </a:rPr>
              <a:t>Contactamos con la/s persona/s entrevistada/s y reservamos el estudio de grabación.</a:t>
            </a:r>
          </a:p>
          <a:p>
            <a:pPr>
              <a:lnSpc>
                <a:spcPct val="100000"/>
              </a:lnSpc>
            </a:pPr>
            <a:r>
              <a:rPr lang="es-ES" sz="2000" dirty="0">
                <a:solidFill>
                  <a:srgbClr val="000000"/>
                </a:solidFill>
              </a:rPr>
              <a:t>Realizamos el guion del episodio de ese mes. Añadiendo las preguntas enviadas por nuestros/as oyentes, seleccionando aquellas que guarden mayor relación con la temática a tratar.</a:t>
            </a:r>
          </a:p>
          <a:p>
            <a:pPr>
              <a:lnSpc>
                <a:spcPct val="100000"/>
              </a:lnSpc>
            </a:pPr>
            <a:r>
              <a:rPr lang="es-ES" sz="2000" b="0" i="0" u="none" strike="noStrike" baseline="0" dirty="0">
                <a:solidFill>
                  <a:srgbClr val="000000"/>
                </a:solidFill>
              </a:rPr>
              <a:t>Repartimos según preferencias y aptitudes las partes del programa.</a:t>
            </a:r>
          </a:p>
          <a:p>
            <a:pPr>
              <a:lnSpc>
                <a:spcPct val="100000"/>
              </a:lnSpc>
            </a:pPr>
            <a:r>
              <a:rPr lang="es-ES" sz="2000" b="0" i="0" u="none" strike="noStrike" baseline="0" dirty="0">
                <a:solidFill>
                  <a:srgbClr val="000000"/>
                </a:solidFill>
              </a:rPr>
              <a:t>Adaptamos el guion de acuerdo a las necesidades de nuestro equipo (</a:t>
            </a:r>
            <a:r>
              <a:rPr lang="es-ES" sz="2000" dirty="0">
                <a:solidFill>
                  <a:srgbClr val="000000"/>
                </a:solidFill>
              </a:rPr>
              <a:t>modificamos </a:t>
            </a:r>
            <a:r>
              <a:rPr lang="es-ES" sz="2000" b="0" i="0" u="none" strike="noStrike" baseline="0" dirty="0">
                <a:solidFill>
                  <a:srgbClr val="000000"/>
                </a:solidFill>
              </a:rPr>
              <a:t>tamaño de letra, espaciado, resaltamos en colores, etc.).</a:t>
            </a:r>
          </a:p>
        </p:txBody>
      </p:sp>
    </p:spTree>
    <p:extLst>
      <p:ext uri="{BB962C8B-B14F-4D97-AF65-F5344CB8AC3E}">
        <p14:creationId xmlns:p14="http://schemas.microsoft.com/office/powerpoint/2010/main" val="88984807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6C1F27C5ED75643B8CA4D4C752910F3" ma:contentTypeVersion="16" ma:contentTypeDescription="Crear nuevo documento." ma:contentTypeScope="" ma:versionID="11d83410286d37b6ee5afa21d30f8a7b">
  <xsd:schema xmlns:xsd="http://www.w3.org/2001/XMLSchema" xmlns:xs="http://www.w3.org/2001/XMLSchema" xmlns:p="http://schemas.microsoft.com/office/2006/metadata/properties" xmlns:ns2="a403236f-f772-418e-84f5-41638dde6a19" xmlns:ns3="0c3fdc64-20f4-4d0e-8433-33b2bf723d28" targetNamespace="http://schemas.microsoft.com/office/2006/metadata/properties" ma:root="true" ma:fieldsID="a21644595b842742e9b8ad545f6fe642" ns2:_="" ns3:_="">
    <xsd:import namespace="a403236f-f772-418e-84f5-41638dde6a19"/>
    <xsd:import namespace="0c3fdc64-20f4-4d0e-8433-33b2bf723d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03236f-f772-418e-84f5-41638dde6a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Etiquetas de imagen" ma:readOnly="false" ma:fieldId="{5cf76f15-5ced-4ddc-b409-7134ff3c332f}" ma:taxonomyMulti="true" ma:sspId="38b30975-4c0d-47ad-9c58-5d01867c96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3fdc64-20f4-4d0e-8433-33b2bf723d2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05221e2d-00b9-4620-b907-bd49652d070a}" ma:internalName="TaxCatchAll" ma:showField="CatchAllData" ma:web="0c3fdc64-20f4-4d0e-8433-33b2bf723d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403236f-f772-418e-84f5-41638dde6a19">
      <Terms xmlns="http://schemas.microsoft.com/office/infopath/2007/PartnerControls"/>
    </lcf76f155ced4ddcb4097134ff3c332f>
    <TaxCatchAll xmlns="0c3fdc64-20f4-4d0e-8433-33b2bf723d28" xsi:nil="true"/>
  </documentManagement>
</p:properties>
</file>

<file path=customXml/itemProps1.xml><?xml version="1.0" encoding="utf-8"?>
<ds:datastoreItem xmlns:ds="http://schemas.openxmlformats.org/officeDocument/2006/customXml" ds:itemID="{9720240F-E13B-40FA-B56B-C1664E756E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182EC5D-B8BB-4568-B1E6-E99AF1C40F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03236f-f772-418e-84f5-41638dde6a19"/>
    <ds:schemaRef ds:uri="0c3fdc64-20f4-4d0e-8433-33b2bf723d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59B8C02-1FBB-4AA3-B80D-42CE5505B33C}"/>
</file>

<file path=docProps/app.xml><?xml version="1.0" encoding="utf-8"?>
<Properties xmlns="http://schemas.openxmlformats.org/officeDocument/2006/extended-properties" xmlns:vt="http://schemas.openxmlformats.org/officeDocument/2006/docPropsVTypes">
  <TotalTime>1120</TotalTime>
  <Words>881</Words>
  <Application>Microsoft Office PowerPoint</Application>
  <PresentationFormat>Panorámica</PresentationFormat>
  <Paragraphs>101</Paragraphs>
  <Slides>19</Slides>
  <Notes>17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Tema de Office</vt:lpstr>
      <vt:lpstr>   Neurodiversia          Un podcast sobre autismo</vt:lpstr>
      <vt:lpstr>Neurodiversia: un podcast sobre autismo</vt:lpstr>
      <vt:lpstr>Neurodiversia: un podcast sobre autismo</vt:lpstr>
      <vt:lpstr>Neurodiversia: un podcast sobre autismo</vt:lpstr>
      <vt:lpstr>Neurodiversia: un podcast sobre autismo</vt:lpstr>
      <vt:lpstr>Neurodiversia: un podcast sobre autismo</vt:lpstr>
      <vt:lpstr>Neurodiversia: un podcast sobre autismo</vt:lpstr>
      <vt:lpstr>Neurodiversia: un podcast sobre autismo</vt:lpstr>
      <vt:lpstr>Neurodiversia: un podcast sobre autismo</vt:lpstr>
      <vt:lpstr>Neurodiversia: un podcast sobre autismo</vt:lpstr>
      <vt:lpstr>Neurodiversia: un podcast sobre autismo</vt:lpstr>
      <vt:lpstr>Neurodiversia: un podcast sobre autismo</vt:lpstr>
      <vt:lpstr>Neurodiversia: un podcast sobre autismo</vt:lpstr>
      <vt:lpstr>Neurodiversia: un podcast sobre autismo</vt:lpstr>
      <vt:lpstr>Neurodiversia: un podcast sobre autismo</vt:lpstr>
      <vt:lpstr>Neurodiversia: un podcast sobre autismo</vt:lpstr>
      <vt:lpstr>Neurodiversia: un podcast sobre autismo</vt:lpstr>
      <vt:lpstr>Neurodiversia: un podcast sobre autismo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comunicación</dc:title>
  <dc:creator>Microsoft Office User</dc:creator>
  <cp:lastModifiedBy>CATEDRA AUTISMO</cp:lastModifiedBy>
  <cp:revision>21</cp:revision>
  <dcterms:created xsi:type="dcterms:W3CDTF">2024-08-28T18:14:46Z</dcterms:created>
  <dcterms:modified xsi:type="dcterms:W3CDTF">2024-11-08T08:55:19Z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0x010100D6C1F27C5ED75643B8CA4D4C752910F3</vt:lpwstr>
  </property>
</Properties>
</file>