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8"/>
    <p:restoredTop sz="94624"/>
  </p:normalViewPr>
  <p:slideViewPr>
    <p:cSldViewPr showGuides="1">
      <p:cViewPr>
        <p:scale>
          <a:sx n="100" d="100"/>
          <a:sy n="100" d="100"/>
        </p:scale>
        <p:origin x="2270" y="-1219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óster científico vertical: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0"/>
          <p:cNvSpPr>
            <a:spLocks noGrp="1"/>
          </p:cNvSpPr>
          <p:nvPr>
            <p:ph type="body" sz="quarter" idx="10"/>
          </p:nvPr>
        </p:nvSpPr>
        <p:spPr>
          <a:xfrm>
            <a:off x="352543" y="1087027"/>
            <a:ext cx="5793742" cy="51182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half" idx="11"/>
          </p:nvPr>
        </p:nvSpPr>
        <p:spPr>
          <a:xfrm>
            <a:off x="352542" y="1598855"/>
            <a:ext cx="5793743" cy="546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4146" y="2611979"/>
            <a:ext cx="2844693" cy="167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half" idx="12"/>
          </p:nvPr>
        </p:nvSpPr>
        <p:spPr>
          <a:xfrm>
            <a:off x="3301592" y="2611979"/>
            <a:ext cx="2844693" cy="167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294146" y="4859942"/>
            <a:ext cx="2844693" cy="167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Marcador de texto 3"/>
          <p:cNvSpPr>
            <a:spLocks noGrp="1"/>
          </p:cNvSpPr>
          <p:nvPr>
            <p:ph type="body" sz="half" idx="14"/>
          </p:nvPr>
        </p:nvSpPr>
        <p:spPr>
          <a:xfrm>
            <a:off x="3301592" y="4859942"/>
            <a:ext cx="2844693" cy="167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15"/>
          </p:nvPr>
        </p:nvSpPr>
        <p:spPr>
          <a:xfrm>
            <a:off x="294146" y="7180891"/>
            <a:ext cx="5852139" cy="1942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5548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0" y="1145975"/>
            <a:ext cx="6858000" cy="1"/>
          </a:xfrm>
          <a:prstGeom prst="line">
            <a:avLst/>
          </a:prstGeom>
          <a:ln w="19050">
            <a:solidFill>
              <a:srgbClr val="7C1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SJD_Ba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" y="9676029"/>
            <a:ext cx="6857495" cy="22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45454CC6-C66E-6843-80EA-F40B7BCAA0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640" y="320009"/>
            <a:ext cx="2239161" cy="4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0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3">
            <a:extLst>
              <a:ext uri="{FF2B5EF4-FFF2-40B4-BE49-F238E27FC236}">
                <a16:creationId xmlns:a16="http://schemas.microsoft.com/office/drawing/2014/main" id="{469EC1FA-E23D-53F2-1BE0-1F16D5212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48" y="1167443"/>
            <a:ext cx="2942630" cy="1381072"/>
          </a:xfrm>
          <a:prstGeom prst="rect">
            <a:avLst/>
          </a:prstGeom>
        </p:spPr>
      </p:pic>
      <p:sp>
        <p:nvSpPr>
          <p:cNvPr id="110" name="109 Rectángulo redondeado"/>
          <p:cNvSpPr/>
          <p:nvPr/>
        </p:nvSpPr>
        <p:spPr>
          <a:xfrm>
            <a:off x="93637" y="1859795"/>
            <a:ext cx="2774223" cy="252949"/>
          </a:xfrm>
          <a:prstGeom prst="roundRect">
            <a:avLst>
              <a:gd name="adj" fmla="val 31289"/>
            </a:avLst>
          </a:prstGeom>
          <a:solidFill>
            <a:srgbClr val="F68222"/>
          </a:solidFill>
          <a:ln w="38100">
            <a:solidFill>
              <a:srgbClr val="F6822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8222"/>
              </a:solidFill>
            </a:endParaRPr>
          </a:p>
        </p:txBody>
      </p:sp>
      <p:sp>
        <p:nvSpPr>
          <p:cNvPr id="2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857088" y="56456"/>
            <a:ext cx="5000912" cy="511828"/>
          </a:xfrm>
        </p:spPr>
        <p:txBody>
          <a:bodyPr/>
          <a:lstStyle/>
          <a:p>
            <a:pPr algn="r"/>
            <a:r>
              <a:rPr lang="es-ES" sz="1200" spc="40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Correlación entre características de camuflaje e indicadores de dificultades en regulación emocional y ansiedad en chicas adolescentes con autismo</a:t>
            </a:r>
            <a:endParaRPr lang="es-ES" sz="1200" spc="40" dirty="0">
              <a:solidFill>
                <a:srgbClr val="E11F1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3" name="Marcador de texto 2"/>
          <p:cNvSpPr>
            <a:spLocks noGrp="1"/>
          </p:cNvSpPr>
          <p:nvPr>
            <p:ph type="body" sz="half" idx="11"/>
          </p:nvPr>
        </p:nvSpPr>
        <p:spPr>
          <a:xfrm>
            <a:off x="1881511" y="660902"/>
            <a:ext cx="4976489" cy="402396"/>
          </a:xfrm>
        </p:spPr>
        <p:txBody>
          <a:bodyPr/>
          <a:lstStyle/>
          <a:p>
            <a:pPr algn="r"/>
            <a:r>
              <a:rPr lang="en-US" sz="900" b="1" dirty="0" err="1">
                <a:latin typeface="Tahoma"/>
                <a:ea typeface="Tahoma"/>
                <a:cs typeface="Calibri"/>
              </a:rPr>
              <a:t>Mairena</a:t>
            </a:r>
            <a:r>
              <a:rPr lang="en-US" sz="900" b="1" dirty="0">
                <a:latin typeface="Tahoma"/>
                <a:ea typeface="Tahoma"/>
                <a:cs typeface="Calibri"/>
              </a:rPr>
              <a:t>, MA</a:t>
            </a:r>
            <a:r>
              <a:rPr lang="en-US" sz="900" b="1" baseline="30000" dirty="0">
                <a:latin typeface="Tahoma"/>
                <a:ea typeface="Tahoma"/>
                <a:cs typeface="Calibri"/>
              </a:rPr>
              <a:t>1,3</a:t>
            </a:r>
            <a:r>
              <a:rPr lang="en-US" sz="900" b="1" dirty="0">
                <a:latin typeface="Tahoma"/>
                <a:ea typeface="Tahoma"/>
                <a:cs typeface="Calibri"/>
              </a:rPr>
              <a:t>, de Burgos, I</a:t>
            </a:r>
            <a:r>
              <a:rPr lang="en-US" sz="900" b="1" baseline="30000" dirty="0">
                <a:latin typeface="Tahoma"/>
                <a:ea typeface="Tahoma"/>
                <a:cs typeface="Calibri"/>
              </a:rPr>
              <a:t>1,2</a:t>
            </a:r>
            <a:r>
              <a:rPr lang="en-US" sz="900" b="1" dirty="0">
                <a:latin typeface="Tahoma"/>
                <a:ea typeface="Tahoma"/>
                <a:cs typeface="Calibri"/>
              </a:rPr>
              <a:t>, de Castro, C</a:t>
            </a:r>
            <a:r>
              <a:rPr lang="en-US" sz="900" b="1" baseline="30000" dirty="0">
                <a:latin typeface="Tahoma"/>
                <a:ea typeface="Tahoma"/>
                <a:cs typeface="Calibri"/>
              </a:rPr>
              <a:t>2</a:t>
            </a:r>
            <a:r>
              <a:rPr lang="en-US" sz="900" b="1" dirty="0">
                <a:latin typeface="Tahoma"/>
                <a:ea typeface="Tahoma"/>
                <a:cs typeface="Calibri"/>
              </a:rPr>
              <a:t>, Ruiz, C</a:t>
            </a:r>
            <a:r>
              <a:rPr lang="en-US" sz="900" b="1" baseline="30000" dirty="0">
                <a:latin typeface="Tahoma"/>
                <a:ea typeface="Tahoma"/>
                <a:cs typeface="Calibri"/>
              </a:rPr>
              <a:t>1</a:t>
            </a:r>
            <a:r>
              <a:rPr lang="en-US" sz="900" b="1" dirty="0">
                <a:latin typeface="Tahoma"/>
                <a:ea typeface="Tahoma"/>
                <a:cs typeface="Calibri"/>
              </a:rPr>
              <a:t>, </a:t>
            </a:r>
            <a:r>
              <a:rPr lang="en-US" sz="900" b="1" dirty="0" err="1">
                <a:latin typeface="Tahoma"/>
                <a:ea typeface="Tahoma"/>
                <a:cs typeface="Calibri"/>
              </a:rPr>
              <a:t>Mezzatesta</a:t>
            </a:r>
            <a:r>
              <a:rPr lang="en-US" sz="900" b="1" dirty="0">
                <a:latin typeface="Tahoma"/>
                <a:ea typeface="Tahoma"/>
                <a:cs typeface="Calibri"/>
              </a:rPr>
              <a:t>, M</a:t>
            </a:r>
            <a:r>
              <a:rPr lang="en-US" sz="900" b="1" baseline="30000" dirty="0">
                <a:latin typeface="Tahoma"/>
                <a:ea typeface="Tahoma"/>
                <a:cs typeface="Calibri"/>
              </a:rPr>
              <a:t>1</a:t>
            </a:r>
            <a:endParaRPr lang="en-US" sz="900" dirty="0">
              <a:latin typeface="Tahoma"/>
              <a:ea typeface="Tahoma"/>
              <a:cs typeface="Calibri"/>
            </a:endParaRPr>
          </a:p>
          <a:p>
            <a:pPr algn="r"/>
            <a:r>
              <a:rPr lang="en-US" sz="500" baseline="30000" dirty="0">
                <a:latin typeface="Tahoma"/>
                <a:ea typeface="Tahoma"/>
                <a:cs typeface="Calibri"/>
              </a:rPr>
              <a:t>1</a:t>
            </a:r>
            <a:r>
              <a:rPr lang="en-US" sz="500" dirty="0">
                <a:latin typeface="Tahoma"/>
                <a:ea typeface="Tahoma"/>
                <a:cs typeface="Calibri"/>
              </a:rPr>
              <a:t>UnimTEA (</a:t>
            </a:r>
            <a:r>
              <a:rPr lang="en-US" sz="500" dirty="0" err="1">
                <a:latin typeface="Tahoma"/>
                <a:ea typeface="Tahoma"/>
                <a:cs typeface="Calibri"/>
              </a:rPr>
              <a:t>Unidad</a:t>
            </a:r>
            <a:r>
              <a:rPr lang="en-US" sz="500" dirty="0">
                <a:latin typeface="Tahoma"/>
                <a:ea typeface="Tahoma"/>
                <a:cs typeface="Calibri"/>
              </a:rPr>
              <a:t> </a:t>
            </a:r>
            <a:r>
              <a:rPr lang="en-US" sz="500" dirty="0" err="1">
                <a:latin typeface="Tahoma"/>
                <a:ea typeface="Tahoma"/>
                <a:cs typeface="Calibri"/>
              </a:rPr>
              <a:t>Multidisciplinar</a:t>
            </a:r>
            <a:r>
              <a:rPr lang="en-US" sz="500" dirty="0">
                <a:latin typeface="Tahoma"/>
                <a:ea typeface="Tahoma"/>
                <a:cs typeface="Calibri"/>
              </a:rPr>
              <a:t> del </a:t>
            </a:r>
            <a:r>
              <a:rPr lang="en-US" sz="500" dirty="0" err="1">
                <a:latin typeface="Tahoma"/>
                <a:ea typeface="Tahoma"/>
                <a:cs typeface="Calibri"/>
              </a:rPr>
              <a:t>Trastorno</a:t>
            </a:r>
            <a:r>
              <a:rPr lang="en-US" sz="500" dirty="0">
                <a:latin typeface="Tahoma"/>
                <a:ea typeface="Tahoma"/>
                <a:cs typeface="Calibri"/>
              </a:rPr>
              <a:t> del </a:t>
            </a:r>
            <a:r>
              <a:rPr lang="en-US" sz="500" dirty="0" err="1">
                <a:latin typeface="Tahoma"/>
                <a:ea typeface="Tahoma"/>
                <a:cs typeface="Calibri"/>
              </a:rPr>
              <a:t>Espectro</a:t>
            </a:r>
            <a:r>
              <a:rPr lang="en-US" sz="500" dirty="0">
                <a:latin typeface="Tahoma"/>
                <a:ea typeface="Tahoma"/>
                <a:cs typeface="Calibri"/>
              </a:rPr>
              <a:t> del </a:t>
            </a:r>
            <a:r>
              <a:rPr lang="en-US" sz="500" dirty="0" err="1">
                <a:latin typeface="Tahoma"/>
                <a:ea typeface="Tahoma"/>
                <a:cs typeface="Calibri"/>
              </a:rPr>
              <a:t>Autismo</a:t>
            </a:r>
            <a:r>
              <a:rPr lang="en-US" sz="500" dirty="0">
                <a:latin typeface="Tahoma"/>
                <a:ea typeface="Tahoma"/>
                <a:cs typeface="Calibri"/>
              </a:rPr>
              <a:t>). Hospital </a:t>
            </a:r>
            <a:r>
              <a:rPr lang="en-US" sz="500" dirty="0" err="1">
                <a:latin typeface="Tahoma"/>
                <a:ea typeface="Tahoma"/>
                <a:cs typeface="Calibri"/>
              </a:rPr>
              <a:t>Sant</a:t>
            </a:r>
            <a:r>
              <a:rPr lang="en-US" sz="500" dirty="0">
                <a:latin typeface="Tahoma"/>
                <a:ea typeface="Tahoma"/>
                <a:cs typeface="Calibri"/>
              </a:rPr>
              <a:t> Joan de </a:t>
            </a:r>
            <a:r>
              <a:rPr lang="en-US" sz="500" dirty="0" err="1">
                <a:latin typeface="Tahoma"/>
                <a:ea typeface="Tahoma"/>
                <a:cs typeface="Calibri"/>
              </a:rPr>
              <a:t>Déu</a:t>
            </a:r>
            <a:r>
              <a:rPr lang="en-US" sz="500" dirty="0">
                <a:latin typeface="Tahoma"/>
                <a:ea typeface="Tahoma"/>
                <a:cs typeface="Calibri"/>
              </a:rPr>
              <a:t> de Barcelona​</a:t>
            </a:r>
          </a:p>
          <a:p>
            <a:pPr algn="r"/>
            <a:r>
              <a:rPr lang="en-US" sz="500" baseline="30000" dirty="0">
                <a:latin typeface="Tahoma"/>
                <a:ea typeface="Tahoma"/>
                <a:cs typeface="Calibri"/>
              </a:rPr>
              <a:t>2</a:t>
            </a:r>
            <a:r>
              <a:rPr lang="en-US" sz="500" dirty="0">
                <a:latin typeface="Tahoma"/>
                <a:ea typeface="Tahoma"/>
                <a:cs typeface="Calibri"/>
              </a:rPr>
              <a:t>Centro de </a:t>
            </a:r>
            <a:r>
              <a:rPr lang="en-US" sz="500" dirty="0" err="1">
                <a:latin typeface="Tahoma"/>
                <a:ea typeface="Tahoma"/>
                <a:cs typeface="Calibri"/>
              </a:rPr>
              <a:t>Salud</a:t>
            </a:r>
            <a:r>
              <a:rPr lang="en-US" sz="500" dirty="0">
                <a:latin typeface="Tahoma"/>
                <a:ea typeface="Tahoma"/>
                <a:cs typeface="Calibri"/>
              </a:rPr>
              <a:t> Mental </a:t>
            </a:r>
            <a:r>
              <a:rPr lang="en-US" sz="500" dirty="0" err="1">
                <a:latin typeface="Tahoma"/>
                <a:ea typeface="Tahoma"/>
                <a:cs typeface="Calibri"/>
              </a:rPr>
              <a:t>Infanto-Juvenil</a:t>
            </a:r>
            <a:r>
              <a:rPr lang="en-US" sz="500" dirty="0">
                <a:latin typeface="Tahoma"/>
                <a:ea typeface="Tahoma"/>
                <a:cs typeface="Calibri"/>
              </a:rPr>
              <a:t> de </a:t>
            </a:r>
            <a:r>
              <a:rPr lang="en-US" sz="500" dirty="0" err="1">
                <a:latin typeface="Tahoma"/>
                <a:ea typeface="Tahoma"/>
                <a:cs typeface="Calibri"/>
              </a:rPr>
              <a:t>Granollers</a:t>
            </a:r>
            <a:r>
              <a:rPr lang="en-US" sz="500" dirty="0">
                <a:latin typeface="Tahoma"/>
                <a:ea typeface="Tahoma"/>
                <a:cs typeface="Calibri"/>
              </a:rPr>
              <a:t>. Hospital </a:t>
            </a:r>
            <a:r>
              <a:rPr lang="en-US" sz="500" dirty="0" err="1">
                <a:latin typeface="Tahoma"/>
                <a:ea typeface="Tahoma"/>
                <a:cs typeface="Calibri"/>
              </a:rPr>
              <a:t>Sant</a:t>
            </a:r>
            <a:r>
              <a:rPr lang="en-US" sz="500" dirty="0">
                <a:latin typeface="Tahoma"/>
                <a:ea typeface="Tahoma"/>
                <a:cs typeface="Calibri"/>
              </a:rPr>
              <a:t> Joan de </a:t>
            </a:r>
            <a:r>
              <a:rPr lang="en-US" sz="500" dirty="0" err="1">
                <a:latin typeface="Tahoma"/>
                <a:ea typeface="Tahoma"/>
                <a:cs typeface="Calibri"/>
              </a:rPr>
              <a:t>Déi</a:t>
            </a:r>
            <a:r>
              <a:rPr lang="en-US" sz="500" dirty="0">
                <a:latin typeface="Tahoma"/>
                <a:ea typeface="Tahoma"/>
                <a:cs typeface="Calibri"/>
              </a:rPr>
              <a:t> de Barcelona</a:t>
            </a:r>
          </a:p>
          <a:p>
            <a:pPr algn="r"/>
            <a:r>
              <a:rPr lang="es-ES" sz="500" baseline="30000" dirty="0">
                <a:ea typeface="+mn-lt"/>
                <a:cs typeface="+mn-lt"/>
              </a:rPr>
              <a:t>3</a:t>
            </a:r>
            <a:r>
              <a:rPr lang="en-US" sz="500" dirty="0" err="1">
                <a:latin typeface="Tahoma"/>
                <a:ea typeface="Tahoma"/>
                <a:cs typeface="Calibri"/>
              </a:rPr>
              <a:t>Grup</a:t>
            </a:r>
            <a:r>
              <a:rPr lang="en-US" sz="500" dirty="0">
                <a:latin typeface="Tahoma"/>
                <a:ea typeface="+mn-lt"/>
                <a:cs typeface="+mn-lt"/>
              </a:rPr>
              <a:t> de </a:t>
            </a:r>
            <a:r>
              <a:rPr lang="en-US" sz="500" dirty="0" err="1">
                <a:latin typeface="Tahoma"/>
                <a:ea typeface="+mn-lt"/>
                <a:cs typeface="+mn-lt"/>
              </a:rPr>
              <a:t>recerca</a:t>
            </a:r>
            <a:r>
              <a:rPr lang="en-US" sz="500" dirty="0">
                <a:latin typeface="Tahoma"/>
                <a:ea typeface="+mn-lt"/>
                <a:cs typeface="+mn-lt"/>
              </a:rPr>
              <a:t> </a:t>
            </a:r>
            <a:r>
              <a:rPr lang="en-US" sz="500" dirty="0" err="1">
                <a:latin typeface="Tahoma"/>
                <a:ea typeface="+mn-lt"/>
                <a:cs typeface="+mn-lt"/>
              </a:rPr>
              <a:t>en</a:t>
            </a:r>
            <a:r>
              <a:rPr lang="en-US" sz="500" dirty="0">
                <a:latin typeface="Tahoma"/>
                <a:ea typeface="+mn-lt"/>
                <a:cs typeface="+mn-lt"/>
              </a:rPr>
              <a:t> </a:t>
            </a:r>
            <a:r>
              <a:rPr lang="en-US" sz="500" dirty="0" err="1">
                <a:latin typeface="Tahoma"/>
                <a:ea typeface="+mn-lt"/>
                <a:cs typeface="+mn-lt"/>
              </a:rPr>
              <a:t>trastorns</a:t>
            </a:r>
            <a:r>
              <a:rPr lang="en-US" sz="500" dirty="0">
                <a:latin typeface="Tahoma"/>
                <a:ea typeface="+mn-lt"/>
                <a:cs typeface="+mn-lt"/>
              </a:rPr>
              <a:t> </a:t>
            </a:r>
            <a:r>
              <a:rPr lang="en-US" sz="500" dirty="0" err="1">
                <a:latin typeface="Tahoma"/>
                <a:ea typeface="+mn-lt"/>
                <a:cs typeface="+mn-lt"/>
              </a:rPr>
              <a:t>mentals</a:t>
            </a:r>
            <a:r>
              <a:rPr lang="en-US" sz="500" dirty="0">
                <a:latin typeface="Tahoma"/>
                <a:ea typeface="+mn-lt"/>
                <a:cs typeface="+mn-lt"/>
              </a:rPr>
              <a:t> </a:t>
            </a:r>
            <a:r>
              <a:rPr lang="en-US" sz="500" dirty="0" err="1">
                <a:latin typeface="Tahoma"/>
                <a:ea typeface="+mn-lt"/>
                <a:cs typeface="+mn-lt"/>
              </a:rPr>
              <a:t>en</a:t>
            </a:r>
            <a:r>
              <a:rPr lang="en-US" sz="500" dirty="0">
                <a:latin typeface="Tahoma"/>
                <a:ea typeface="+mn-lt"/>
                <a:cs typeface="+mn-lt"/>
              </a:rPr>
              <a:t> la </a:t>
            </a:r>
            <a:r>
              <a:rPr lang="en-US" sz="500" dirty="0" err="1">
                <a:latin typeface="Tahoma"/>
                <a:ea typeface="+mn-lt"/>
                <a:cs typeface="+mn-lt"/>
              </a:rPr>
              <a:t>infància</a:t>
            </a:r>
            <a:r>
              <a:rPr lang="en-US" sz="500" dirty="0">
                <a:latin typeface="Tahoma"/>
                <a:ea typeface="+mn-lt"/>
                <a:cs typeface="+mn-lt"/>
              </a:rPr>
              <a:t> </a:t>
            </a:r>
            <a:r>
              <a:rPr lang="en-US" sz="500" dirty="0" err="1">
                <a:latin typeface="Tahoma"/>
                <a:ea typeface="+mn-lt"/>
                <a:cs typeface="+mn-lt"/>
              </a:rPr>
              <a:t>i</a:t>
            </a:r>
            <a:r>
              <a:rPr lang="en-US" sz="500" dirty="0">
                <a:latin typeface="Tahoma"/>
                <a:ea typeface="+mn-lt"/>
                <a:cs typeface="+mn-lt"/>
              </a:rPr>
              <a:t> </a:t>
            </a:r>
            <a:r>
              <a:rPr lang="en-US" sz="500" dirty="0" err="1">
                <a:latin typeface="Tahoma"/>
                <a:ea typeface="+mn-lt"/>
                <a:cs typeface="+mn-lt"/>
              </a:rPr>
              <a:t>l’adolescència</a:t>
            </a:r>
            <a:r>
              <a:rPr lang="en-US" sz="500" dirty="0">
                <a:latin typeface="Tahoma"/>
                <a:ea typeface="+mn-lt"/>
                <a:cs typeface="+mn-lt"/>
              </a:rPr>
              <a:t>. </a:t>
            </a:r>
            <a:r>
              <a:rPr lang="en-US" sz="500" dirty="0" err="1">
                <a:latin typeface="Tahoma"/>
                <a:ea typeface="+mn-lt"/>
                <a:cs typeface="+mn-lt"/>
              </a:rPr>
              <a:t>Institut</a:t>
            </a:r>
            <a:r>
              <a:rPr lang="en-US" sz="500" dirty="0">
                <a:latin typeface="Tahoma"/>
                <a:ea typeface="+mn-lt"/>
                <a:cs typeface="+mn-lt"/>
              </a:rPr>
              <a:t> de </a:t>
            </a:r>
            <a:r>
              <a:rPr lang="en-US" sz="500" dirty="0" err="1">
                <a:latin typeface="Tahoma"/>
                <a:ea typeface="+mn-lt"/>
                <a:cs typeface="+mn-lt"/>
              </a:rPr>
              <a:t>Recerca</a:t>
            </a:r>
            <a:r>
              <a:rPr lang="en-US" sz="500" dirty="0">
                <a:latin typeface="Tahoma"/>
                <a:ea typeface="+mn-lt"/>
                <a:cs typeface="+mn-lt"/>
              </a:rPr>
              <a:t> </a:t>
            </a:r>
            <a:r>
              <a:rPr lang="en-US" sz="500" dirty="0" err="1">
                <a:latin typeface="Tahoma"/>
                <a:ea typeface="+mn-lt"/>
                <a:cs typeface="+mn-lt"/>
              </a:rPr>
              <a:t>Sant</a:t>
            </a:r>
            <a:r>
              <a:rPr lang="en-US" sz="500" dirty="0">
                <a:latin typeface="Tahoma"/>
                <a:ea typeface="+mn-lt"/>
                <a:cs typeface="+mn-lt"/>
              </a:rPr>
              <a:t> Joan de </a:t>
            </a:r>
            <a:r>
              <a:rPr lang="en-US" sz="500" dirty="0" err="1">
                <a:latin typeface="Tahoma"/>
                <a:ea typeface="+mn-lt"/>
                <a:cs typeface="+mn-lt"/>
              </a:rPr>
              <a:t>Déu</a:t>
            </a:r>
            <a:r>
              <a:rPr lang="en-US" sz="500" dirty="0">
                <a:latin typeface="Tahoma"/>
                <a:ea typeface="+mn-lt"/>
                <a:cs typeface="+mn-lt"/>
              </a:rPr>
              <a:t>.</a:t>
            </a:r>
            <a:endParaRPr lang="en-US" sz="500" dirty="0">
              <a:latin typeface="Tahoma"/>
              <a:cs typeface="Calibri"/>
            </a:endParaRPr>
          </a:p>
        </p:txBody>
      </p:sp>
      <p:pic>
        <p:nvPicPr>
          <p:cNvPr id="20" name="Imagen 50">
            <a:extLst>
              <a:ext uri="{FF2B5EF4-FFF2-40B4-BE49-F238E27FC236}">
                <a16:creationId xmlns:a16="http://schemas.microsoft.com/office/drawing/2014/main" id="{5040FD45-BA41-811F-1D92-C222B76CD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" y="1286810"/>
            <a:ext cx="1062591" cy="156417"/>
          </a:xfrm>
          <a:prstGeom prst="rect">
            <a:avLst/>
          </a:prstGeom>
        </p:spPr>
      </p:pic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0740C953-2EB7-1431-795F-46CDD90B7285}"/>
              </a:ext>
            </a:extLst>
          </p:cNvPr>
          <p:cNvSpPr txBox="1">
            <a:spLocks/>
          </p:cNvSpPr>
          <p:nvPr/>
        </p:nvSpPr>
        <p:spPr>
          <a:xfrm>
            <a:off x="876431" y="2151832"/>
            <a:ext cx="2520269" cy="50852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i="0" kern="1200">
                <a:solidFill>
                  <a:srgbClr val="90298D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200" dirty="0">
                <a:solidFill>
                  <a:schemeClr val="bg1"/>
                </a:solidFill>
              </a:rPr>
              <a:t>INTRODUCCIÓN</a:t>
            </a:r>
          </a:p>
        </p:txBody>
      </p:sp>
      <p:grpSp>
        <p:nvGrpSpPr>
          <p:cNvPr id="67" name="Google Shape;455;p39">
            <a:extLst>
              <a:ext uri="{FF2B5EF4-FFF2-40B4-BE49-F238E27FC236}">
                <a16:creationId xmlns:a16="http://schemas.microsoft.com/office/drawing/2014/main" id="{90948E21-C562-0377-0D66-51C7106C4054}"/>
              </a:ext>
            </a:extLst>
          </p:cNvPr>
          <p:cNvGrpSpPr/>
          <p:nvPr/>
        </p:nvGrpSpPr>
        <p:grpSpPr>
          <a:xfrm>
            <a:off x="460907" y="2198389"/>
            <a:ext cx="191882" cy="283943"/>
            <a:chOff x="590250" y="244200"/>
            <a:chExt cx="377525" cy="488350"/>
          </a:xfrm>
        </p:grpSpPr>
        <p:sp>
          <p:nvSpPr>
            <p:cNvPr id="69" name="Google Shape;456;p39">
              <a:extLst>
                <a:ext uri="{FF2B5EF4-FFF2-40B4-BE49-F238E27FC236}">
                  <a16:creationId xmlns:a16="http://schemas.microsoft.com/office/drawing/2014/main" id="{83885EEB-54F4-F263-BFE4-06FBFFA208BF}"/>
                </a:ext>
              </a:extLst>
            </p:cNvPr>
            <p:cNvSpPr/>
            <p:nvPr/>
          </p:nvSpPr>
          <p:spPr>
            <a:xfrm>
              <a:off x="623124" y="313625"/>
              <a:ext cx="114500" cy="61431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Google Shape;457;p39">
              <a:extLst>
                <a:ext uri="{FF2B5EF4-FFF2-40B4-BE49-F238E27FC236}">
                  <a16:creationId xmlns:a16="http://schemas.microsoft.com/office/drawing/2014/main" id="{49FF787D-48B6-A7DA-07A9-D84C9DAD1939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Google Shape;458;p39">
              <a:extLst>
                <a:ext uri="{FF2B5EF4-FFF2-40B4-BE49-F238E27FC236}">
                  <a16:creationId xmlns:a16="http://schemas.microsoft.com/office/drawing/2014/main" id="{0CD099D1-A706-9338-788D-E1180D3F873E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Google Shape;459;p39">
              <a:extLst>
                <a:ext uri="{FF2B5EF4-FFF2-40B4-BE49-F238E27FC236}">
                  <a16:creationId xmlns:a16="http://schemas.microsoft.com/office/drawing/2014/main" id="{F9DA845A-2C02-EA41-55FC-0007FCC09A32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Google Shape;460;p39">
              <a:extLst>
                <a:ext uri="{FF2B5EF4-FFF2-40B4-BE49-F238E27FC236}">
                  <a16:creationId xmlns:a16="http://schemas.microsoft.com/office/drawing/2014/main" id="{9CF1262D-EEB8-E506-AF86-CB649E95157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Google Shape;461;p39">
              <a:extLst>
                <a:ext uri="{FF2B5EF4-FFF2-40B4-BE49-F238E27FC236}">
                  <a16:creationId xmlns:a16="http://schemas.microsoft.com/office/drawing/2014/main" id="{84B01C9C-C7FA-55C2-076B-B2843B841444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Google Shape;462;p39">
              <a:extLst>
                <a:ext uri="{FF2B5EF4-FFF2-40B4-BE49-F238E27FC236}">
                  <a16:creationId xmlns:a16="http://schemas.microsoft.com/office/drawing/2014/main" id="{F7AEADB8-3FD5-9282-A3BF-9C03C31501F8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Google Shape;463;p39">
              <a:extLst>
                <a:ext uri="{FF2B5EF4-FFF2-40B4-BE49-F238E27FC236}">
                  <a16:creationId xmlns:a16="http://schemas.microsoft.com/office/drawing/2014/main" id="{07436E00-B3E8-2943-5F9C-A68F49BC6AF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Google Shape;464;p39">
              <a:extLst>
                <a:ext uri="{FF2B5EF4-FFF2-40B4-BE49-F238E27FC236}">
                  <a16:creationId xmlns:a16="http://schemas.microsoft.com/office/drawing/2014/main" id="{DB00DCFF-1D52-3D51-38D0-BD6A0C592344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Google Shape;465;p39">
              <a:extLst>
                <a:ext uri="{FF2B5EF4-FFF2-40B4-BE49-F238E27FC236}">
                  <a16:creationId xmlns:a16="http://schemas.microsoft.com/office/drawing/2014/main" id="{F22FAA6F-6B85-B8DB-42FB-144E6809DD3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Google Shape;466;p39">
              <a:extLst>
                <a:ext uri="{FF2B5EF4-FFF2-40B4-BE49-F238E27FC236}">
                  <a16:creationId xmlns:a16="http://schemas.microsoft.com/office/drawing/2014/main" id="{D341CBA6-82E8-9C9E-B929-06B5F7754B0C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Google Shape;467;p39">
              <a:extLst>
                <a:ext uri="{FF2B5EF4-FFF2-40B4-BE49-F238E27FC236}">
                  <a16:creationId xmlns:a16="http://schemas.microsoft.com/office/drawing/2014/main" id="{526898BA-2221-E703-A1A2-46F9E47CC35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Google Shape;468;p39">
              <a:extLst>
                <a:ext uri="{FF2B5EF4-FFF2-40B4-BE49-F238E27FC236}">
                  <a16:creationId xmlns:a16="http://schemas.microsoft.com/office/drawing/2014/main" id="{3F174FC1-95C1-AB19-C3BF-979D2DDAB28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Google Shape;469;p39">
              <a:extLst>
                <a:ext uri="{FF2B5EF4-FFF2-40B4-BE49-F238E27FC236}">
                  <a16:creationId xmlns:a16="http://schemas.microsoft.com/office/drawing/2014/main" id="{400816B9-1A93-B198-3594-04E5EB957D17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8" name="CuadroTexto 146">
            <a:extLst>
              <a:ext uri="{FF2B5EF4-FFF2-40B4-BE49-F238E27FC236}">
                <a16:creationId xmlns:a16="http://schemas.microsoft.com/office/drawing/2014/main" id="{5FA40C28-A895-EB99-37D7-00BB41A1A053}"/>
              </a:ext>
            </a:extLst>
          </p:cNvPr>
          <p:cNvSpPr txBox="1"/>
          <p:nvPr/>
        </p:nvSpPr>
        <p:spPr>
          <a:xfrm>
            <a:off x="14773" y="2176812"/>
            <a:ext cx="3500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mayoría de herramientas de valoración son poco sensibles para </a:t>
            </a:r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 la comprensión del autismo en sexo femenino. 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 aspecto que contribuye a la </a:t>
            </a:r>
            <a:r>
              <a:rPr lang="es-ES" sz="9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infradetección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las niñas y mujeres con autismo es una mayor habilidad para compensar los síntomas nucleares (Livingston y </a:t>
            </a:r>
            <a:r>
              <a:rPr lang="es-ES" sz="9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Happé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2017), que genera un efecto "camuflaje" de sus dificultades sociales (Hull et al., 2017). </a:t>
            </a:r>
          </a:p>
          <a:p>
            <a:endParaRPr lang="es-ES" sz="9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relación</a:t>
            </a:r>
            <a:r>
              <a:rPr lang="es-ES" sz="9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a c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omorbilidad,</a:t>
            </a:r>
            <a:r>
              <a:rPr lang="es-ES" sz="9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s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 han descrito dificultades en regulación emocional (</a:t>
            </a:r>
            <a:r>
              <a:rPr lang="es-ES" sz="9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Mazefsky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et al., 2013). </a:t>
            </a:r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os síntomas de ansiedad y afectivos  son más frecuentes en sexo femenino y en población infanto-juvenil con autismo (</a:t>
            </a:r>
            <a:r>
              <a:rPr lang="es-ES" sz="9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Worley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s-ES" sz="9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Matson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2011)</a:t>
            </a:r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es-ES" sz="9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se podría asumir doble factor de riesgo en niñas o mujeres con autismo.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s-ES" sz="900" dirty="0"/>
          </a:p>
        </p:txBody>
      </p:sp>
      <p:grpSp>
        <p:nvGrpSpPr>
          <p:cNvPr id="83" name="82 Grupo"/>
          <p:cNvGrpSpPr/>
          <p:nvPr/>
        </p:nvGrpSpPr>
        <p:grpSpPr>
          <a:xfrm>
            <a:off x="237413" y="1836888"/>
            <a:ext cx="6462616" cy="266332"/>
            <a:chOff x="284735" y="1303333"/>
            <a:chExt cx="6462616" cy="266332"/>
          </a:xfrm>
        </p:grpSpPr>
        <p:sp>
          <p:nvSpPr>
            <p:cNvPr id="84" name="83 Rectángulo redondeado"/>
            <p:cNvSpPr/>
            <p:nvPr/>
          </p:nvSpPr>
          <p:spPr>
            <a:xfrm>
              <a:off x="3208272" y="1307255"/>
              <a:ext cx="3539079" cy="254431"/>
            </a:xfrm>
            <a:prstGeom prst="roundRect">
              <a:avLst>
                <a:gd name="adj" fmla="val 31289"/>
              </a:avLst>
            </a:prstGeom>
            <a:solidFill>
              <a:srgbClr val="7030A0"/>
            </a:solidFill>
            <a:ln w="19050">
              <a:solidFill>
                <a:srgbClr val="7030A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68222"/>
                </a:solidFill>
              </a:endParaRPr>
            </a:p>
          </p:txBody>
        </p:sp>
        <p:sp>
          <p:nvSpPr>
            <p:cNvPr id="85" name="Text Placeholder 6"/>
            <p:cNvSpPr txBox="1">
              <a:spLocks/>
            </p:cNvSpPr>
            <p:nvPr/>
          </p:nvSpPr>
          <p:spPr>
            <a:xfrm>
              <a:off x="537020" y="1304851"/>
              <a:ext cx="1626892" cy="257811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600" b="1" i="0" kern="1200">
                  <a:solidFill>
                    <a:srgbClr val="90298D"/>
                  </a:solidFill>
                  <a:latin typeface="Tahoma" charset="0"/>
                  <a:ea typeface="Tahoma" charset="0"/>
                  <a:cs typeface="Tahoma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_tradnl" sz="1200" dirty="0">
                  <a:solidFill>
                    <a:schemeClr val="bg1"/>
                  </a:solidFill>
                </a:rPr>
                <a:t>INTRODUCCIÓN</a:t>
              </a:r>
            </a:p>
          </p:txBody>
        </p:sp>
        <p:sp>
          <p:nvSpPr>
            <p:cNvPr id="86" name="Text Placeholder 6"/>
            <p:cNvSpPr txBox="1">
              <a:spLocks/>
            </p:cNvSpPr>
            <p:nvPr/>
          </p:nvSpPr>
          <p:spPr>
            <a:xfrm>
              <a:off x="3623323" y="1312181"/>
              <a:ext cx="2081814" cy="25748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600" b="1" i="0" kern="1200">
                  <a:solidFill>
                    <a:srgbClr val="90298D"/>
                  </a:solidFill>
                  <a:latin typeface="Tahoma" charset="0"/>
                  <a:ea typeface="Tahoma" charset="0"/>
                  <a:cs typeface="Tahoma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OBJETIVOS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87" name="Google Shape;455;p39"/>
            <p:cNvGrpSpPr/>
            <p:nvPr/>
          </p:nvGrpSpPr>
          <p:grpSpPr>
            <a:xfrm>
              <a:off x="284735" y="1324424"/>
              <a:ext cx="189394" cy="230923"/>
              <a:chOff x="590250" y="244200"/>
              <a:chExt cx="407975" cy="532175"/>
            </a:xfrm>
          </p:grpSpPr>
          <p:sp>
            <p:nvSpPr>
              <p:cNvPr id="96" name="Google Shape;456;p39"/>
              <p:cNvSpPr/>
              <p:nvPr/>
            </p:nvSpPr>
            <p:spPr>
              <a:xfrm>
                <a:off x="623125" y="313625"/>
                <a:ext cx="375100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15004" h="18510" fill="none" extrusionOk="0">
                    <a:moveTo>
                      <a:pt x="1" y="17536"/>
                    </a:moveTo>
                    <a:lnTo>
                      <a:pt x="1" y="17536"/>
                    </a:lnTo>
                    <a:lnTo>
                      <a:pt x="1" y="17536"/>
                    </a:lnTo>
                    <a:lnTo>
                      <a:pt x="25" y="17682"/>
                    </a:lnTo>
                    <a:lnTo>
                      <a:pt x="49" y="17852"/>
                    </a:lnTo>
                    <a:lnTo>
                      <a:pt x="123" y="18023"/>
                    </a:lnTo>
                    <a:lnTo>
                      <a:pt x="220" y="18193"/>
                    </a:lnTo>
                    <a:lnTo>
                      <a:pt x="293" y="18291"/>
                    </a:lnTo>
                    <a:lnTo>
                      <a:pt x="390" y="18364"/>
                    </a:lnTo>
                    <a:lnTo>
                      <a:pt x="488" y="18412"/>
                    </a:lnTo>
                    <a:lnTo>
                      <a:pt x="610" y="18461"/>
                    </a:lnTo>
                    <a:lnTo>
                      <a:pt x="756" y="18510"/>
                    </a:lnTo>
                    <a:lnTo>
                      <a:pt x="926" y="18510"/>
                    </a:lnTo>
                    <a:lnTo>
                      <a:pt x="14468" y="18510"/>
                    </a:lnTo>
                    <a:lnTo>
                      <a:pt x="14468" y="18510"/>
                    </a:lnTo>
                    <a:lnTo>
                      <a:pt x="14541" y="18510"/>
                    </a:lnTo>
                    <a:lnTo>
                      <a:pt x="14614" y="18485"/>
                    </a:lnTo>
                    <a:lnTo>
                      <a:pt x="14736" y="18412"/>
                    </a:lnTo>
                    <a:lnTo>
                      <a:pt x="14833" y="18291"/>
                    </a:lnTo>
                    <a:lnTo>
                      <a:pt x="14906" y="18144"/>
                    </a:lnTo>
                    <a:lnTo>
                      <a:pt x="14955" y="17974"/>
                    </a:lnTo>
                    <a:lnTo>
                      <a:pt x="14979" y="17779"/>
                    </a:lnTo>
                    <a:lnTo>
                      <a:pt x="15003" y="17438"/>
                    </a:lnTo>
                    <a:lnTo>
                      <a:pt x="15003" y="487"/>
                    </a:lnTo>
                    <a:lnTo>
                      <a:pt x="15003" y="487"/>
                    </a:lnTo>
                    <a:lnTo>
                      <a:pt x="15003" y="341"/>
                    </a:lnTo>
                    <a:lnTo>
                      <a:pt x="14979" y="219"/>
                    </a:lnTo>
                    <a:lnTo>
                      <a:pt x="14955" y="146"/>
                    </a:lnTo>
                    <a:lnTo>
                      <a:pt x="14906" y="73"/>
                    </a:lnTo>
                    <a:lnTo>
                      <a:pt x="14833" y="49"/>
                    </a:lnTo>
                    <a:lnTo>
                      <a:pt x="14736" y="24"/>
                    </a:lnTo>
                    <a:lnTo>
                      <a:pt x="14468" y="0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7" name="Google Shape;457;p39"/>
              <p:cNvSpPr/>
              <p:nvPr/>
            </p:nvSpPr>
            <p:spPr>
              <a:xfrm>
                <a:off x="590250" y="269775"/>
                <a:ext cx="377525" cy="462775"/>
              </a:xfrm>
              <a:custGeom>
                <a:avLst/>
                <a:gdLst/>
                <a:ahLst/>
                <a:cxnLst/>
                <a:rect l="l" t="t" r="r" b="b"/>
                <a:pathLst>
                  <a:path w="15101" h="18511" fill="none" extrusionOk="0">
                    <a:moveTo>
                      <a:pt x="14321" y="0"/>
                    </a:moveTo>
                    <a:lnTo>
                      <a:pt x="780" y="0"/>
                    </a:lnTo>
                    <a:lnTo>
                      <a:pt x="780" y="0"/>
                    </a:lnTo>
                    <a:lnTo>
                      <a:pt x="634" y="25"/>
                    </a:lnTo>
                    <a:lnTo>
                      <a:pt x="488" y="74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1"/>
                    </a:lnTo>
                    <a:lnTo>
                      <a:pt x="74" y="488"/>
                    </a:lnTo>
                    <a:lnTo>
                      <a:pt x="25" y="634"/>
                    </a:lnTo>
                    <a:lnTo>
                      <a:pt x="1" y="780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25" y="17877"/>
                    </a:lnTo>
                    <a:lnTo>
                      <a:pt x="74" y="18023"/>
                    </a:lnTo>
                    <a:lnTo>
                      <a:pt x="122" y="18169"/>
                    </a:lnTo>
                    <a:lnTo>
                      <a:pt x="220" y="18291"/>
                    </a:lnTo>
                    <a:lnTo>
                      <a:pt x="342" y="18388"/>
                    </a:lnTo>
                    <a:lnTo>
                      <a:pt x="488" y="18437"/>
                    </a:lnTo>
                    <a:lnTo>
                      <a:pt x="634" y="18486"/>
                    </a:lnTo>
                    <a:lnTo>
                      <a:pt x="780" y="18510"/>
                    </a:lnTo>
                    <a:lnTo>
                      <a:pt x="14321" y="18510"/>
                    </a:lnTo>
                    <a:lnTo>
                      <a:pt x="14321" y="18510"/>
                    </a:lnTo>
                    <a:lnTo>
                      <a:pt x="14467" y="18486"/>
                    </a:lnTo>
                    <a:lnTo>
                      <a:pt x="14614" y="18437"/>
                    </a:lnTo>
                    <a:lnTo>
                      <a:pt x="14760" y="18388"/>
                    </a:lnTo>
                    <a:lnTo>
                      <a:pt x="14881" y="18291"/>
                    </a:lnTo>
                    <a:lnTo>
                      <a:pt x="14979" y="18169"/>
                    </a:lnTo>
                    <a:lnTo>
                      <a:pt x="15028" y="18023"/>
                    </a:lnTo>
                    <a:lnTo>
                      <a:pt x="15076" y="17877"/>
                    </a:lnTo>
                    <a:lnTo>
                      <a:pt x="15101" y="17731"/>
                    </a:lnTo>
                    <a:lnTo>
                      <a:pt x="15101" y="780"/>
                    </a:lnTo>
                    <a:lnTo>
                      <a:pt x="15101" y="780"/>
                    </a:lnTo>
                    <a:lnTo>
                      <a:pt x="15076" y="634"/>
                    </a:lnTo>
                    <a:lnTo>
                      <a:pt x="15028" y="488"/>
                    </a:lnTo>
                    <a:lnTo>
                      <a:pt x="14979" y="341"/>
                    </a:lnTo>
                    <a:lnTo>
                      <a:pt x="14881" y="220"/>
                    </a:lnTo>
                    <a:lnTo>
                      <a:pt x="14760" y="122"/>
                    </a:lnTo>
                    <a:lnTo>
                      <a:pt x="14614" y="74"/>
                    </a:lnTo>
                    <a:lnTo>
                      <a:pt x="14467" y="25"/>
                    </a:lnTo>
                    <a:lnTo>
                      <a:pt x="14321" y="0"/>
                    </a:lnTo>
                    <a:lnTo>
                      <a:pt x="14321" y="0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8" name="Google Shape;458;p39"/>
              <p:cNvSpPr/>
              <p:nvPr/>
            </p:nvSpPr>
            <p:spPr>
              <a:xfrm>
                <a:off x="796650" y="274025"/>
                <a:ext cx="451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3" y="25"/>
                    </a:lnTo>
                    <a:lnTo>
                      <a:pt x="1243" y="74"/>
                    </a:lnTo>
                    <a:lnTo>
                      <a:pt x="1414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4" y="1657"/>
                    </a:lnTo>
                    <a:lnTo>
                      <a:pt x="1243" y="1730"/>
                    </a:lnTo>
                    <a:lnTo>
                      <a:pt x="1073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2" y="1779"/>
                    </a:lnTo>
                    <a:lnTo>
                      <a:pt x="561" y="1730"/>
                    </a:lnTo>
                    <a:lnTo>
                      <a:pt x="391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1" y="147"/>
                    </a:lnTo>
                    <a:lnTo>
                      <a:pt x="561" y="74"/>
                    </a:lnTo>
                    <a:lnTo>
                      <a:pt x="732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Google Shape;459;p39"/>
              <p:cNvSpPr/>
              <p:nvPr/>
            </p:nvSpPr>
            <p:spPr>
              <a:xfrm>
                <a:off x="7138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2" y="1"/>
                    </a:move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9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9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9" y="1535"/>
                    </a:lnTo>
                    <a:lnTo>
                      <a:pt x="147" y="1414"/>
                    </a:lnTo>
                    <a:lnTo>
                      <a:pt x="74" y="1243"/>
                    </a:lnTo>
                    <a:lnTo>
                      <a:pt x="25" y="1073"/>
                    </a:lnTo>
                    <a:lnTo>
                      <a:pt x="1" y="902"/>
                    </a:lnTo>
                    <a:lnTo>
                      <a:pt x="1" y="902"/>
                    </a:lnTo>
                    <a:lnTo>
                      <a:pt x="25" y="732"/>
                    </a:lnTo>
                    <a:lnTo>
                      <a:pt x="74" y="561"/>
                    </a:lnTo>
                    <a:lnTo>
                      <a:pt x="147" y="391"/>
                    </a:lnTo>
                    <a:lnTo>
                      <a:pt x="269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0" name="Google Shape;460;p39"/>
              <p:cNvSpPr/>
              <p:nvPr/>
            </p:nvSpPr>
            <p:spPr>
              <a:xfrm>
                <a:off x="631050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0" y="902"/>
                    </a:move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7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1" y="74"/>
                    </a:lnTo>
                    <a:lnTo>
                      <a:pt x="731" y="25"/>
                    </a:lnTo>
                    <a:lnTo>
                      <a:pt x="902" y="1"/>
                    </a:lnTo>
                    <a:lnTo>
                      <a:pt x="902" y="1"/>
                    </a:lnTo>
                    <a:lnTo>
                      <a:pt x="1072" y="25"/>
                    </a:lnTo>
                    <a:lnTo>
                      <a:pt x="1243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7" y="391"/>
                    </a:lnTo>
                    <a:lnTo>
                      <a:pt x="1730" y="561"/>
                    </a:lnTo>
                    <a:lnTo>
                      <a:pt x="1778" y="732"/>
                    </a:lnTo>
                    <a:lnTo>
                      <a:pt x="1803" y="902"/>
                    </a:lnTo>
                    <a:lnTo>
                      <a:pt x="1803" y="902"/>
                    </a:lnTo>
                    <a:lnTo>
                      <a:pt x="1778" y="1073"/>
                    </a:lnTo>
                    <a:lnTo>
                      <a:pt x="1730" y="1243"/>
                    </a:lnTo>
                    <a:lnTo>
                      <a:pt x="1657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3" y="1730"/>
                    </a:lnTo>
                    <a:lnTo>
                      <a:pt x="1072" y="1779"/>
                    </a:lnTo>
                    <a:lnTo>
                      <a:pt x="902" y="1803"/>
                    </a:lnTo>
                    <a:lnTo>
                      <a:pt x="902" y="1803"/>
                    </a:lnTo>
                    <a:lnTo>
                      <a:pt x="731" y="1779"/>
                    </a:lnTo>
                    <a:lnTo>
                      <a:pt x="561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7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Google Shape;461;p39"/>
              <p:cNvSpPr/>
              <p:nvPr/>
            </p:nvSpPr>
            <p:spPr>
              <a:xfrm>
                <a:off x="649925" y="590050"/>
                <a:ext cx="133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2" name="Google Shape;462;p39"/>
              <p:cNvSpPr/>
              <p:nvPr/>
            </p:nvSpPr>
            <p:spPr>
              <a:xfrm>
                <a:off x="649925" y="5346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Google Shape;463;p39"/>
              <p:cNvSpPr/>
              <p:nvPr/>
            </p:nvSpPr>
            <p:spPr>
              <a:xfrm>
                <a:off x="649925" y="4798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4" name="Google Shape;464;p39"/>
              <p:cNvSpPr/>
              <p:nvPr/>
            </p:nvSpPr>
            <p:spPr>
              <a:xfrm>
                <a:off x="649925" y="424425"/>
                <a:ext cx="255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" name="Google Shape;465;p39"/>
              <p:cNvSpPr/>
              <p:nvPr/>
            </p:nvSpPr>
            <p:spPr>
              <a:xfrm>
                <a:off x="879475" y="274025"/>
                <a:ext cx="4507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4" fill="none" extrusionOk="0">
                    <a:moveTo>
                      <a:pt x="901" y="1803"/>
                    </a:moveTo>
                    <a:lnTo>
                      <a:pt x="901" y="1803"/>
                    </a:lnTo>
                    <a:lnTo>
                      <a:pt x="731" y="1779"/>
                    </a:lnTo>
                    <a:lnTo>
                      <a:pt x="560" y="1730"/>
                    </a:lnTo>
                    <a:lnTo>
                      <a:pt x="390" y="1657"/>
                    </a:lnTo>
                    <a:lnTo>
                      <a:pt x="268" y="1535"/>
                    </a:lnTo>
                    <a:lnTo>
                      <a:pt x="146" y="1414"/>
                    </a:lnTo>
                    <a:lnTo>
                      <a:pt x="73" y="1243"/>
                    </a:lnTo>
                    <a:lnTo>
                      <a:pt x="25" y="1073"/>
                    </a:lnTo>
                    <a:lnTo>
                      <a:pt x="0" y="902"/>
                    </a:lnTo>
                    <a:lnTo>
                      <a:pt x="0" y="902"/>
                    </a:lnTo>
                    <a:lnTo>
                      <a:pt x="25" y="732"/>
                    </a:lnTo>
                    <a:lnTo>
                      <a:pt x="73" y="561"/>
                    </a:lnTo>
                    <a:lnTo>
                      <a:pt x="146" y="391"/>
                    </a:lnTo>
                    <a:lnTo>
                      <a:pt x="268" y="269"/>
                    </a:lnTo>
                    <a:lnTo>
                      <a:pt x="390" y="147"/>
                    </a:lnTo>
                    <a:lnTo>
                      <a:pt x="560" y="74"/>
                    </a:lnTo>
                    <a:lnTo>
                      <a:pt x="731" y="25"/>
                    </a:lnTo>
                    <a:lnTo>
                      <a:pt x="901" y="1"/>
                    </a:lnTo>
                    <a:lnTo>
                      <a:pt x="901" y="1"/>
                    </a:lnTo>
                    <a:lnTo>
                      <a:pt x="1072" y="25"/>
                    </a:lnTo>
                    <a:lnTo>
                      <a:pt x="1242" y="74"/>
                    </a:lnTo>
                    <a:lnTo>
                      <a:pt x="1413" y="147"/>
                    </a:lnTo>
                    <a:lnTo>
                      <a:pt x="1535" y="269"/>
                    </a:lnTo>
                    <a:lnTo>
                      <a:pt x="1656" y="391"/>
                    </a:lnTo>
                    <a:lnTo>
                      <a:pt x="1729" y="561"/>
                    </a:lnTo>
                    <a:lnTo>
                      <a:pt x="1778" y="732"/>
                    </a:lnTo>
                    <a:lnTo>
                      <a:pt x="1802" y="902"/>
                    </a:lnTo>
                    <a:lnTo>
                      <a:pt x="1802" y="902"/>
                    </a:lnTo>
                    <a:lnTo>
                      <a:pt x="1778" y="1073"/>
                    </a:lnTo>
                    <a:lnTo>
                      <a:pt x="1729" y="1243"/>
                    </a:lnTo>
                    <a:lnTo>
                      <a:pt x="1656" y="1414"/>
                    </a:lnTo>
                    <a:lnTo>
                      <a:pt x="1535" y="1535"/>
                    </a:lnTo>
                    <a:lnTo>
                      <a:pt x="1413" y="1657"/>
                    </a:lnTo>
                    <a:lnTo>
                      <a:pt x="1242" y="1730"/>
                    </a:lnTo>
                    <a:lnTo>
                      <a:pt x="1072" y="1779"/>
                    </a:lnTo>
                    <a:lnTo>
                      <a:pt x="901" y="1803"/>
                    </a:lnTo>
                    <a:lnTo>
                      <a:pt x="901" y="1803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" name="Google Shape;466;p39"/>
              <p:cNvSpPr/>
              <p:nvPr/>
            </p:nvSpPr>
            <p:spPr>
              <a:xfrm>
                <a:off x="6548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Google Shape;467;p39"/>
              <p:cNvSpPr/>
              <p:nvPr/>
            </p:nvSpPr>
            <p:spPr>
              <a:xfrm>
                <a:off x="7376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8" name="Google Shape;468;p39"/>
              <p:cNvSpPr/>
              <p:nvPr/>
            </p:nvSpPr>
            <p:spPr>
              <a:xfrm>
                <a:off x="820400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1" y="1"/>
                    </a:moveTo>
                    <a:lnTo>
                      <a:pt x="1" y="2046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9" name="Google Shape;469;p39"/>
              <p:cNvSpPr/>
              <p:nvPr/>
            </p:nvSpPr>
            <p:spPr>
              <a:xfrm>
                <a:off x="903225" y="244200"/>
                <a:ext cx="2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47" fill="none" extrusionOk="0">
                    <a:moveTo>
                      <a:pt x="0" y="1"/>
                    </a:moveTo>
                    <a:lnTo>
                      <a:pt x="0" y="2046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8" name="Google Shape;550;p39"/>
            <p:cNvGrpSpPr/>
            <p:nvPr/>
          </p:nvGrpSpPr>
          <p:grpSpPr>
            <a:xfrm>
              <a:off x="3381575" y="1303333"/>
              <a:ext cx="211033" cy="230679"/>
              <a:chOff x="5961125" y="1623900"/>
              <a:chExt cx="427450" cy="448175"/>
            </a:xfrm>
          </p:grpSpPr>
          <p:sp>
            <p:nvSpPr>
              <p:cNvPr id="89" name="Google Shape;551;p39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52;p39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53;p39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54;p39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55;p39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56;p39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57;p39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l" t="t" r="r" b="b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2" name="Imagen 48">
            <a:extLst>
              <a:ext uri="{FF2B5EF4-FFF2-40B4-BE49-F238E27FC236}">
                <a16:creationId xmlns:a16="http://schemas.microsoft.com/office/drawing/2014/main" id="{43FEE5B0-374A-FAF4-412B-01C18CE65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28"/>
          <a:stretch/>
        </p:blipFill>
        <p:spPr>
          <a:xfrm>
            <a:off x="4864983" y="2067567"/>
            <a:ext cx="1908344" cy="2026431"/>
          </a:xfrm>
          <a:prstGeom prst="rect">
            <a:avLst/>
          </a:prstGeom>
        </p:spPr>
      </p:pic>
      <p:sp>
        <p:nvSpPr>
          <p:cNvPr id="113" name="CuadroTexto 147">
            <a:extLst>
              <a:ext uri="{FF2B5EF4-FFF2-40B4-BE49-F238E27FC236}">
                <a16:creationId xmlns:a16="http://schemas.microsoft.com/office/drawing/2014/main" id="{6CA52966-68CF-9D66-23E0-68DBF87839F1}"/>
              </a:ext>
            </a:extLst>
          </p:cNvPr>
          <p:cNvSpPr txBox="1"/>
          <p:nvPr/>
        </p:nvSpPr>
        <p:spPr>
          <a:xfrm>
            <a:off x="3444185" y="2221978"/>
            <a:ext cx="1420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Existe escasa literatura sobre la relación entre las características de camuflaje que presentan las niñas y adolescentes de sexo femenino con autismo y su relación con indicadores de trastornos de salud mental asociados. </a:t>
            </a:r>
          </a:p>
        </p:txBody>
      </p:sp>
      <p:sp>
        <p:nvSpPr>
          <p:cNvPr id="114" name="CuadroTexto 147">
            <a:extLst>
              <a:ext uri="{FF2B5EF4-FFF2-40B4-BE49-F238E27FC236}">
                <a16:creationId xmlns:a16="http://schemas.microsoft.com/office/drawing/2014/main" id="{6CA52966-68CF-9D66-23E0-68DBF87839F1}"/>
              </a:ext>
            </a:extLst>
          </p:cNvPr>
          <p:cNvSpPr txBox="1"/>
          <p:nvPr/>
        </p:nvSpPr>
        <p:spPr>
          <a:xfrm>
            <a:off x="5000600" y="2341565"/>
            <a:ext cx="154669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OBJETIVO: </a:t>
            </a:r>
          </a:p>
          <a:p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xplorar la relación entre características del camuflaje (compensación, enmascaramiento, asimilación) y sintomatología ansiosa y de dificultad en regulación emocional en una muestra de adolescentes de sexo femenino con reciente diagnóstico de autismo. </a:t>
            </a:r>
            <a:endParaRPr lang="es-ES" sz="900" dirty="0"/>
          </a:p>
        </p:txBody>
      </p:sp>
      <p:pic>
        <p:nvPicPr>
          <p:cNvPr id="115" name="Imagen 51">
            <a:extLst>
              <a:ext uri="{FF2B5EF4-FFF2-40B4-BE49-F238E27FC236}">
                <a16:creationId xmlns:a16="http://schemas.microsoft.com/office/drawing/2014/main" id="{83F04D32-3CDA-9A07-89DB-6A59BFE4F9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091">
            <a:off x="4158580" y="3486046"/>
            <a:ext cx="753351" cy="423760"/>
          </a:xfrm>
          <a:prstGeom prst="rect">
            <a:avLst/>
          </a:prstGeom>
        </p:spPr>
      </p:pic>
      <p:sp>
        <p:nvSpPr>
          <p:cNvPr id="131" name="130 Rectángulo redondeado"/>
          <p:cNvSpPr/>
          <p:nvPr/>
        </p:nvSpPr>
        <p:spPr>
          <a:xfrm>
            <a:off x="64017" y="5534441"/>
            <a:ext cx="1461251" cy="248689"/>
          </a:xfrm>
          <a:prstGeom prst="roundRect">
            <a:avLst>
              <a:gd name="adj" fmla="val 31289"/>
            </a:avLst>
          </a:prstGeom>
          <a:solidFill>
            <a:srgbClr val="F68222"/>
          </a:solidFill>
          <a:ln w="19050">
            <a:solidFill>
              <a:srgbClr val="F6822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8222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45959" y="5534392"/>
            <a:ext cx="2264921" cy="227008"/>
            <a:chOff x="3424313" y="4615068"/>
            <a:chExt cx="2264921" cy="227008"/>
          </a:xfrm>
        </p:grpSpPr>
        <p:sp>
          <p:nvSpPr>
            <p:cNvPr id="132" name="Google Shape;651;p39"/>
            <p:cNvSpPr/>
            <p:nvPr/>
          </p:nvSpPr>
          <p:spPr>
            <a:xfrm>
              <a:off x="3424313" y="4637981"/>
              <a:ext cx="204094" cy="204095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Text Placeholder 6"/>
            <p:cNvSpPr txBox="1">
              <a:spLocks/>
            </p:cNvSpPr>
            <p:nvPr/>
          </p:nvSpPr>
          <p:spPr>
            <a:xfrm>
              <a:off x="3588370" y="4615068"/>
              <a:ext cx="2100864" cy="21602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600" b="1" i="0" kern="1200">
                  <a:solidFill>
                    <a:srgbClr val="90298D"/>
                  </a:solidFill>
                  <a:latin typeface="Tahoma" charset="0"/>
                  <a:ea typeface="Tahoma" charset="0"/>
                  <a:cs typeface="Tahoma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RESULTADOS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4" name="133 Rectángulo redondeado"/>
          <p:cNvSpPr/>
          <p:nvPr/>
        </p:nvSpPr>
        <p:spPr>
          <a:xfrm>
            <a:off x="64715" y="7667245"/>
            <a:ext cx="6646166" cy="263658"/>
          </a:xfrm>
          <a:prstGeom prst="roundRect">
            <a:avLst>
              <a:gd name="adj" fmla="val 31289"/>
            </a:avLst>
          </a:prstGeom>
          <a:solidFill>
            <a:srgbClr val="7030A0"/>
          </a:solidFill>
          <a:ln w="19050">
            <a:solidFill>
              <a:srgbClr val="7030A0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8222"/>
              </a:solidFill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DCC9019-DE53-19A1-ED31-CD843F3C65EA}"/>
              </a:ext>
            </a:extLst>
          </p:cNvPr>
          <p:cNvGrpSpPr/>
          <p:nvPr/>
        </p:nvGrpSpPr>
        <p:grpSpPr>
          <a:xfrm>
            <a:off x="217039" y="7675039"/>
            <a:ext cx="3193115" cy="360040"/>
            <a:chOff x="335924" y="7216043"/>
            <a:chExt cx="3193115" cy="360040"/>
          </a:xfrm>
        </p:grpSpPr>
        <p:sp>
          <p:nvSpPr>
            <p:cNvPr id="135" name="Text Placeholder 6"/>
            <p:cNvSpPr txBox="1">
              <a:spLocks/>
            </p:cNvSpPr>
            <p:nvPr/>
          </p:nvSpPr>
          <p:spPr>
            <a:xfrm>
              <a:off x="504703" y="7216043"/>
              <a:ext cx="3024336" cy="360040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600" b="1" i="0" kern="1200">
                  <a:solidFill>
                    <a:srgbClr val="90298D"/>
                  </a:solidFill>
                  <a:latin typeface="Tahoma" charset="0"/>
                  <a:ea typeface="Tahoma" charset="0"/>
                  <a:cs typeface="Tahoma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DISCUSIÓN</a:t>
              </a:r>
            </a:p>
          </p:txBody>
        </p:sp>
        <p:sp>
          <p:nvSpPr>
            <p:cNvPr id="136" name="Google Shape;669;p39"/>
            <p:cNvSpPr/>
            <p:nvPr/>
          </p:nvSpPr>
          <p:spPr>
            <a:xfrm>
              <a:off x="335924" y="7339954"/>
              <a:ext cx="157813" cy="7933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B591CD9-D7CD-EADD-0C97-783F1131A7F1}"/>
              </a:ext>
            </a:extLst>
          </p:cNvPr>
          <p:cNvSpPr txBox="1"/>
          <p:nvPr/>
        </p:nvSpPr>
        <p:spPr>
          <a:xfrm>
            <a:off x="22330" y="7977066"/>
            <a:ext cx="3954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Los resultados muestran correlación positiva entre medidas de características de camuflaje y puntuaciones en escalas de dificultades en regulación emocional, miedo a la evaluación negativa y ansiedad/evitación social.</a:t>
            </a:r>
          </a:p>
          <a:p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 adolescentes con más tendencia a camuflaje muestran más dificultades en regulación emocional y mayor malestar social y miedo a la evaluación negativa.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4C1E097-D812-0CF9-D8AF-09DCBBBCA4BF}"/>
              </a:ext>
            </a:extLst>
          </p:cNvPr>
          <p:cNvSpPr txBox="1"/>
          <p:nvPr/>
        </p:nvSpPr>
        <p:spPr>
          <a:xfrm>
            <a:off x="4067017" y="8077735"/>
            <a:ext cx="259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 importante mejorar la detección, caracterización y comprensión del autismo en sexo femenino para identificar mejor las necesidades de este subgrupo y diseñar intervenciones clínicas más eficientes. </a:t>
            </a:r>
            <a:endParaRPr lang="es-ES" sz="900" dirty="0"/>
          </a:p>
        </p:txBody>
      </p:sp>
      <p:sp>
        <p:nvSpPr>
          <p:cNvPr id="28" name="Rectángulo redondeado 22">
            <a:extLst>
              <a:ext uri="{FF2B5EF4-FFF2-40B4-BE49-F238E27FC236}">
                <a16:creationId xmlns:a16="http://schemas.microsoft.com/office/drawing/2014/main" id="{542E8767-7941-B239-BDD9-3FDE146557DC}"/>
              </a:ext>
            </a:extLst>
          </p:cNvPr>
          <p:cNvSpPr/>
          <p:nvPr/>
        </p:nvSpPr>
        <p:spPr>
          <a:xfrm>
            <a:off x="4034084" y="8050634"/>
            <a:ext cx="2612082" cy="68792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1 CuadroTexto">
            <a:extLst>
              <a:ext uri="{FF2B5EF4-FFF2-40B4-BE49-F238E27FC236}">
                <a16:creationId xmlns:a16="http://schemas.microsoft.com/office/drawing/2014/main" id="{3D2836BB-3C8E-8D83-2ACD-5563C22C5E28}"/>
              </a:ext>
            </a:extLst>
          </p:cNvPr>
          <p:cNvSpPr txBox="1"/>
          <p:nvPr/>
        </p:nvSpPr>
        <p:spPr>
          <a:xfrm>
            <a:off x="-8078" y="8888087"/>
            <a:ext cx="69606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00" dirty="0" err="1"/>
              <a:t>Gratz</a:t>
            </a:r>
            <a:r>
              <a:rPr lang="ca-ES" sz="500" dirty="0"/>
              <a:t> &amp; </a:t>
            </a:r>
            <a:r>
              <a:rPr lang="ca-ES" sz="500" dirty="0" err="1"/>
              <a:t>Roemer</a:t>
            </a:r>
            <a:r>
              <a:rPr lang="ca-ES" sz="500" dirty="0"/>
              <a:t> (2004). Multidimensional </a:t>
            </a:r>
            <a:r>
              <a:rPr lang="ca-ES" sz="500" dirty="0" err="1"/>
              <a:t>assessment</a:t>
            </a:r>
            <a:r>
              <a:rPr lang="ca-ES" sz="500" dirty="0"/>
              <a:t> of </a:t>
            </a:r>
            <a:r>
              <a:rPr lang="ca-ES" sz="500" dirty="0" err="1"/>
              <a:t>emotion</a:t>
            </a:r>
            <a:r>
              <a:rPr lang="ca-ES" sz="500" dirty="0"/>
              <a:t> </a:t>
            </a:r>
            <a:r>
              <a:rPr lang="ca-ES" sz="500" dirty="0" err="1"/>
              <a:t>regulation</a:t>
            </a:r>
            <a:r>
              <a:rPr lang="ca-ES" sz="500" dirty="0"/>
              <a:t> </a:t>
            </a:r>
            <a:r>
              <a:rPr lang="ca-ES" sz="500" dirty="0" err="1"/>
              <a:t>and</a:t>
            </a:r>
            <a:r>
              <a:rPr lang="ca-ES" sz="500" dirty="0"/>
              <a:t> </a:t>
            </a:r>
            <a:r>
              <a:rPr lang="ca-ES" sz="500" dirty="0" err="1"/>
              <a:t>dysregulation</a:t>
            </a:r>
            <a:r>
              <a:rPr lang="ca-ES" sz="500" dirty="0"/>
              <a:t>: </a:t>
            </a:r>
            <a:r>
              <a:rPr lang="ca-ES" sz="500" dirty="0" err="1"/>
              <a:t>Development</a:t>
            </a:r>
            <a:r>
              <a:rPr lang="ca-ES" sz="500" dirty="0"/>
              <a:t>, factor </a:t>
            </a:r>
            <a:r>
              <a:rPr lang="ca-ES" sz="500" dirty="0" err="1"/>
              <a:t>structure</a:t>
            </a:r>
            <a:r>
              <a:rPr lang="ca-ES" sz="500" dirty="0"/>
              <a:t> </a:t>
            </a:r>
            <a:r>
              <a:rPr lang="ca-ES" sz="500" dirty="0" err="1"/>
              <a:t>and</a:t>
            </a:r>
            <a:r>
              <a:rPr lang="ca-ES" sz="500" dirty="0"/>
              <a:t> </a:t>
            </a:r>
            <a:r>
              <a:rPr lang="ca-ES" sz="500" dirty="0" err="1"/>
              <a:t>initial</a:t>
            </a:r>
            <a:r>
              <a:rPr lang="ca-ES" sz="500" dirty="0"/>
              <a:t> </a:t>
            </a:r>
            <a:r>
              <a:rPr lang="ca-ES" sz="500" dirty="0" err="1"/>
              <a:t>validation</a:t>
            </a:r>
            <a:r>
              <a:rPr lang="ca-ES" sz="500" dirty="0"/>
              <a:t> of </a:t>
            </a:r>
            <a:r>
              <a:rPr lang="ca-ES" sz="500" dirty="0" err="1"/>
              <a:t>the</a:t>
            </a:r>
            <a:r>
              <a:rPr lang="ca-ES" sz="500" dirty="0"/>
              <a:t> </a:t>
            </a:r>
            <a:r>
              <a:rPr lang="ca-ES" sz="500" dirty="0" err="1"/>
              <a:t>difficulties</a:t>
            </a:r>
            <a:r>
              <a:rPr lang="ca-ES" sz="500" dirty="0"/>
              <a:t> in </a:t>
            </a:r>
            <a:r>
              <a:rPr lang="ca-ES" sz="500" dirty="0" err="1"/>
              <a:t>emotion</a:t>
            </a:r>
            <a:r>
              <a:rPr lang="ca-ES" sz="500" dirty="0"/>
              <a:t> </a:t>
            </a:r>
            <a:r>
              <a:rPr lang="ca-ES" sz="500" dirty="0" err="1"/>
              <a:t>regulation</a:t>
            </a:r>
            <a:r>
              <a:rPr lang="ca-ES" sz="500" dirty="0"/>
              <a:t> </a:t>
            </a:r>
            <a:r>
              <a:rPr lang="ca-ES" sz="500" dirty="0" err="1"/>
              <a:t>scale</a:t>
            </a:r>
            <a:r>
              <a:rPr lang="ca-ES" sz="500" dirty="0"/>
              <a:t>. </a:t>
            </a:r>
            <a:r>
              <a:rPr lang="ca-ES" sz="500" dirty="0" err="1"/>
              <a:t>Journal</a:t>
            </a:r>
            <a:r>
              <a:rPr lang="ca-ES" sz="500" dirty="0"/>
              <a:t> of </a:t>
            </a:r>
            <a:r>
              <a:rPr lang="ca-ES" sz="500" dirty="0" err="1"/>
              <a:t>Psychopathology</a:t>
            </a:r>
            <a:r>
              <a:rPr lang="ca-ES" sz="500" dirty="0"/>
              <a:t> </a:t>
            </a:r>
            <a:r>
              <a:rPr lang="ca-ES" sz="500" dirty="0" err="1"/>
              <a:t>and</a:t>
            </a:r>
            <a:r>
              <a:rPr lang="ca-ES" sz="500" dirty="0"/>
              <a:t> </a:t>
            </a:r>
            <a:r>
              <a:rPr lang="ca-ES" sz="500" dirty="0" err="1"/>
              <a:t>Behavioral</a:t>
            </a:r>
            <a:r>
              <a:rPr lang="ca-ES" sz="500" dirty="0"/>
              <a:t> </a:t>
            </a:r>
            <a:r>
              <a:rPr lang="ca-ES" sz="500" dirty="0" err="1"/>
              <a:t>Assessment</a:t>
            </a:r>
            <a:r>
              <a:rPr lang="ca-ES" sz="500" dirty="0"/>
              <a:t>, 26, 41-54.</a:t>
            </a:r>
            <a:endParaRPr lang="es-ES" sz="500" dirty="0"/>
          </a:p>
          <a:p>
            <a:r>
              <a:rPr lang="en-US" sz="500" dirty="0"/>
              <a:t>Hull, Mandy, Lai, Baron-Cohen, Allison, Smith &amp; Petrides (2019). Development and validation of the camouflaging autistic traits questionnaire (CAT-Q). </a:t>
            </a:r>
            <a:r>
              <a:rPr lang="en-US" sz="500" i="1" dirty="0"/>
              <a:t>Journal of autism and developmental disorders</a:t>
            </a:r>
            <a:r>
              <a:rPr lang="en-US" sz="500" dirty="0"/>
              <a:t>, </a:t>
            </a:r>
            <a:r>
              <a:rPr lang="en-US" sz="500" i="1" dirty="0"/>
              <a:t>49</a:t>
            </a:r>
            <a:r>
              <a:rPr lang="en-US" sz="500" dirty="0"/>
              <a:t>, 819-833.</a:t>
            </a:r>
          </a:p>
          <a:p>
            <a:r>
              <a:rPr lang="ca-ES" sz="500" dirty="0" err="1"/>
              <a:t>Livingston</a:t>
            </a:r>
            <a:r>
              <a:rPr lang="ca-ES" sz="500" dirty="0"/>
              <a:t> &amp; </a:t>
            </a:r>
            <a:r>
              <a:rPr lang="ca-ES" sz="500" dirty="0" err="1"/>
              <a:t>Happé</a:t>
            </a:r>
            <a:r>
              <a:rPr lang="ca-ES" sz="500" dirty="0"/>
              <a:t> (2017). </a:t>
            </a:r>
            <a:r>
              <a:rPr lang="ca-ES" sz="500" dirty="0" err="1"/>
              <a:t>Conceptualising</a:t>
            </a:r>
            <a:r>
              <a:rPr lang="ca-ES" sz="500" dirty="0"/>
              <a:t> </a:t>
            </a:r>
            <a:r>
              <a:rPr lang="ca-ES" sz="500" dirty="0" err="1"/>
              <a:t>compensation</a:t>
            </a:r>
            <a:r>
              <a:rPr lang="ca-ES" sz="500" dirty="0"/>
              <a:t> in </a:t>
            </a:r>
            <a:r>
              <a:rPr lang="ca-ES" sz="500" dirty="0" err="1"/>
              <a:t>neurodevelopmental</a:t>
            </a:r>
            <a:r>
              <a:rPr lang="ca-ES" sz="500" dirty="0"/>
              <a:t> </a:t>
            </a:r>
            <a:r>
              <a:rPr lang="ca-ES" sz="500" dirty="0" err="1"/>
              <a:t>disorders</a:t>
            </a:r>
            <a:r>
              <a:rPr lang="ca-ES" sz="500" dirty="0"/>
              <a:t>: </a:t>
            </a:r>
            <a:r>
              <a:rPr lang="ca-ES" sz="500" dirty="0" err="1"/>
              <a:t>Reflections</a:t>
            </a:r>
            <a:r>
              <a:rPr lang="ca-ES" sz="500" dirty="0"/>
              <a:t> </a:t>
            </a:r>
            <a:r>
              <a:rPr lang="ca-ES" sz="500" dirty="0" err="1"/>
              <a:t>from</a:t>
            </a:r>
            <a:r>
              <a:rPr lang="ca-ES" sz="500" dirty="0"/>
              <a:t> </a:t>
            </a:r>
            <a:r>
              <a:rPr lang="ca-ES" sz="500" dirty="0" err="1"/>
              <a:t>autism</a:t>
            </a:r>
            <a:r>
              <a:rPr lang="ca-ES" sz="500" dirty="0"/>
              <a:t> </a:t>
            </a:r>
            <a:r>
              <a:rPr lang="ca-ES" sz="500" dirty="0" err="1"/>
              <a:t>spectrum</a:t>
            </a:r>
            <a:r>
              <a:rPr lang="ca-ES" sz="500" dirty="0"/>
              <a:t> </a:t>
            </a:r>
            <a:r>
              <a:rPr lang="ca-ES" sz="500" dirty="0" err="1"/>
              <a:t>disorder</a:t>
            </a:r>
            <a:r>
              <a:rPr lang="ca-ES" sz="500" dirty="0"/>
              <a:t>. </a:t>
            </a:r>
            <a:r>
              <a:rPr lang="ca-ES" sz="500" dirty="0" err="1"/>
              <a:t>Neuroscience</a:t>
            </a:r>
            <a:r>
              <a:rPr lang="ca-ES" sz="500" dirty="0"/>
              <a:t> &amp; </a:t>
            </a:r>
            <a:r>
              <a:rPr lang="ca-ES" sz="500" dirty="0" err="1"/>
              <a:t>Biobehavioral</a:t>
            </a:r>
            <a:r>
              <a:rPr lang="ca-ES" sz="500" dirty="0"/>
              <a:t> </a:t>
            </a:r>
            <a:r>
              <a:rPr lang="ca-ES" sz="500" dirty="0" err="1"/>
              <a:t>Reviews</a:t>
            </a:r>
            <a:r>
              <a:rPr lang="ca-ES" sz="500" dirty="0"/>
              <a:t>, 80, 729–742. </a:t>
            </a:r>
          </a:p>
          <a:p>
            <a:r>
              <a:rPr lang="ca-ES" sz="500" dirty="0" err="1"/>
              <a:t>Mazefsky</a:t>
            </a:r>
            <a:r>
              <a:rPr lang="ca-ES" sz="500" dirty="0"/>
              <a:t>, </a:t>
            </a:r>
            <a:r>
              <a:rPr lang="ca-ES" sz="500" dirty="0" err="1"/>
              <a:t>Herrington</a:t>
            </a:r>
            <a:r>
              <a:rPr lang="ca-ES" sz="500" dirty="0"/>
              <a:t>, Siegel et al. (2013). </a:t>
            </a:r>
            <a:r>
              <a:rPr lang="ca-ES" sz="500" dirty="0" err="1"/>
              <a:t>The</a:t>
            </a:r>
            <a:r>
              <a:rPr lang="ca-ES" sz="500" dirty="0"/>
              <a:t> </a:t>
            </a:r>
            <a:r>
              <a:rPr lang="ca-ES" sz="500" dirty="0" err="1"/>
              <a:t>role</a:t>
            </a:r>
            <a:r>
              <a:rPr lang="ca-ES" sz="500" dirty="0"/>
              <a:t> of </a:t>
            </a:r>
            <a:r>
              <a:rPr lang="ca-ES" sz="500" dirty="0" err="1"/>
              <a:t>emotion</a:t>
            </a:r>
            <a:r>
              <a:rPr lang="ca-ES" sz="500" dirty="0"/>
              <a:t> </a:t>
            </a:r>
            <a:r>
              <a:rPr lang="ca-ES" sz="500" dirty="0" err="1"/>
              <a:t>regulation</a:t>
            </a:r>
            <a:r>
              <a:rPr lang="ca-ES" sz="500" dirty="0"/>
              <a:t> in </a:t>
            </a:r>
            <a:r>
              <a:rPr lang="ca-ES" sz="500" dirty="0" err="1"/>
              <a:t>autism</a:t>
            </a:r>
            <a:r>
              <a:rPr lang="ca-ES" sz="500" dirty="0"/>
              <a:t> </a:t>
            </a:r>
            <a:r>
              <a:rPr lang="ca-ES" sz="500" dirty="0" err="1"/>
              <a:t>spectrum</a:t>
            </a:r>
            <a:r>
              <a:rPr lang="ca-ES" sz="500" dirty="0"/>
              <a:t> </a:t>
            </a:r>
            <a:r>
              <a:rPr lang="ca-ES" sz="500" dirty="0" err="1"/>
              <a:t>disorder</a:t>
            </a:r>
            <a:r>
              <a:rPr lang="ca-ES" sz="500" dirty="0"/>
              <a:t>. </a:t>
            </a:r>
            <a:r>
              <a:rPr lang="ca-ES" sz="500" dirty="0" err="1"/>
              <a:t>Journal</a:t>
            </a:r>
            <a:r>
              <a:rPr lang="ca-ES" sz="500" dirty="0"/>
              <a:t> of </a:t>
            </a:r>
            <a:r>
              <a:rPr lang="ca-ES" sz="500" dirty="0" err="1"/>
              <a:t>the</a:t>
            </a:r>
            <a:r>
              <a:rPr lang="ca-ES" sz="500" dirty="0"/>
              <a:t> American </a:t>
            </a:r>
            <a:r>
              <a:rPr lang="ca-ES" sz="500" dirty="0" err="1"/>
              <a:t>Academy</a:t>
            </a:r>
            <a:r>
              <a:rPr lang="ca-ES" sz="500" dirty="0"/>
              <a:t> of </a:t>
            </a:r>
            <a:r>
              <a:rPr lang="ca-ES" sz="500" dirty="0" err="1"/>
              <a:t>Child</a:t>
            </a:r>
            <a:r>
              <a:rPr lang="ca-ES" sz="500" dirty="0"/>
              <a:t> </a:t>
            </a:r>
            <a:r>
              <a:rPr lang="ca-ES" sz="500" dirty="0" err="1"/>
              <a:t>and</a:t>
            </a:r>
            <a:r>
              <a:rPr lang="ca-ES" sz="500" dirty="0"/>
              <a:t> Adolescent </a:t>
            </a:r>
            <a:r>
              <a:rPr lang="ca-ES" sz="500" dirty="0" err="1"/>
              <a:t>Psychiatry</a:t>
            </a:r>
            <a:r>
              <a:rPr lang="ca-ES" sz="500" dirty="0"/>
              <a:t>  52(7): 679–688.</a:t>
            </a:r>
            <a:endParaRPr lang="es-ES" sz="500" dirty="0"/>
          </a:p>
          <a:p>
            <a:r>
              <a:rPr lang="ca-ES" sz="500" dirty="0" err="1"/>
              <a:t>Worley</a:t>
            </a:r>
            <a:r>
              <a:rPr lang="ca-ES" sz="500" dirty="0"/>
              <a:t> &amp; </a:t>
            </a:r>
            <a:r>
              <a:rPr lang="ca-ES" sz="500" dirty="0" err="1"/>
              <a:t>Matson</a:t>
            </a:r>
            <a:r>
              <a:rPr lang="ca-ES" sz="500" dirty="0"/>
              <a:t> (2011). </a:t>
            </a:r>
            <a:r>
              <a:rPr lang="ca-ES" sz="500" dirty="0" err="1"/>
              <a:t>Psychiatric</a:t>
            </a:r>
            <a:r>
              <a:rPr lang="ca-ES" sz="500" dirty="0"/>
              <a:t> </a:t>
            </a:r>
            <a:r>
              <a:rPr lang="ca-ES" sz="500" dirty="0" err="1"/>
              <a:t>symptoms</a:t>
            </a:r>
            <a:r>
              <a:rPr lang="ca-ES" sz="500" dirty="0"/>
              <a:t> in </a:t>
            </a:r>
            <a:r>
              <a:rPr lang="ca-ES" sz="500" dirty="0" err="1"/>
              <a:t>children</a:t>
            </a:r>
            <a:r>
              <a:rPr lang="ca-ES" sz="500" dirty="0"/>
              <a:t> </a:t>
            </a:r>
            <a:r>
              <a:rPr lang="ca-ES" sz="500" dirty="0" err="1"/>
              <a:t>diagnosed</a:t>
            </a:r>
            <a:r>
              <a:rPr lang="ca-ES" sz="500" dirty="0"/>
              <a:t> </a:t>
            </a:r>
            <a:r>
              <a:rPr lang="ca-ES" sz="500" dirty="0" err="1"/>
              <a:t>with</a:t>
            </a:r>
            <a:r>
              <a:rPr lang="ca-ES" sz="500" dirty="0"/>
              <a:t> </a:t>
            </a:r>
            <a:r>
              <a:rPr lang="ca-ES" sz="500" dirty="0" err="1"/>
              <a:t>an</a:t>
            </a:r>
            <a:r>
              <a:rPr lang="ca-ES" sz="500" dirty="0"/>
              <a:t> </a:t>
            </a:r>
            <a:r>
              <a:rPr lang="ca-ES" sz="500" dirty="0" err="1"/>
              <a:t>autism</a:t>
            </a:r>
            <a:r>
              <a:rPr lang="ca-ES" sz="500" dirty="0"/>
              <a:t> </a:t>
            </a:r>
            <a:r>
              <a:rPr lang="ca-ES" sz="500" dirty="0" err="1"/>
              <a:t>spectrum</a:t>
            </a:r>
            <a:r>
              <a:rPr lang="ca-ES" sz="500" dirty="0"/>
              <a:t> </a:t>
            </a:r>
            <a:r>
              <a:rPr lang="ca-ES" sz="500" dirty="0" err="1"/>
              <a:t>disorder</a:t>
            </a:r>
            <a:r>
              <a:rPr lang="ca-ES" sz="500" dirty="0"/>
              <a:t>: </a:t>
            </a:r>
            <a:r>
              <a:rPr lang="ca-ES" sz="500" dirty="0" err="1"/>
              <a:t>An</a:t>
            </a:r>
            <a:r>
              <a:rPr lang="ca-ES" sz="500" dirty="0"/>
              <a:t> </a:t>
            </a:r>
            <a:r>
              <a:rPr lang="ca-ES" sz="500" dirty="0" err="1"/>
              <a:t>examination</a:t>
            </a:r>
            <a:r>
              <a:rPr lang="ca-ES" sz="500" dirty="0"/>
              <a:t> of </a:t>
            </a:r>
            <a:r>
              <a:rPr lang="ca-ES" sz="500" dirty="0" err="1"/>
              <a:t>gender</a:t>
            </a:r>
            <a:r>
              <a:rPr lang="ca-ES" sz="500" dirty="0"/>
              <a:t> </a:t>
            </a:r>
            <a:r>
              <a:rPr lang="ca-ES" sz="500" dirty="0" err="1"/>
              <a:t>differences</a:t>
            </a:r>
            <a:r>
              <a:rPr lang="ca-ES" sz="500" dirty="0"/>
              <a:t>. </a:t>
            </a:r>
            <a:r>
              <a:rPr lang="ca-ES" sz="500" dirty="0" err="1"/>
              <a:t>Research</a:t>
            </a:r>
            <a:r>
              <a:rPr lang="ca-ES" sz="500" dirty="0"/>
              <a:t> in </a:t>
            </a:r>
            <a:r>
              <a:rPr lang="ca-ES" sz="500" dirty="0" err="1"/>
              <a:t>Autism</a:t>
            </a:r>
            <a:r>
              <a:rPr lang="ca-ES" sz="500" dirty="0"/>
              <a:t> </a:t>
            </a:r>
            <a:r>
              <a:rPr lang="ca-ES" sz="500" dirty="0" err="1"/>
              <a:t>Spectrum</a:t>
            </a:r>
            <a:r>
              <a:rPr lang="ca-ES" sz="500" dirty="0"/>
              <a:t> </a:t>
            </a:r>
            <a:r>
              <a:rPr lang="ca-ES" sz="500" dirty="0" err="1"/>
              <a:t>Disorders</a:t>
            </a:r>
            <a:r>
              <a:rPr lang="ca-ES" sz="500" dirty="0"/>
              <a:t>, 5(3): 1086–1091.</a:t>
            </a:r>
            <a:endParaRPr lang="es-ES" sz="500" dirty="0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D56C348C-8EE2-0B6D-25CB-2F3FF85015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8599" b="20528"/>
          <a:stretch/>
        </p:blipFill>
        <p:spPr>
          <a:xfrm>
            <a:off x="93637" y="9316551"/>
            <a:ext cx="1124014" cy="3507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0AEE83-A2C8-4397-3F0C-4ACC0902E7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761" t="1" r="35277" b="18261"/>
          <a:stretch/>
        </p:blipFill>
        <p:spPr>
          <a:xfrm>
            <a:off x="2420888" y="9328867"/>
            <a:ext cx="1368153" cy="32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797AAE-CAFE-2231-13FD-DE0588FFD1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0158" t="-9192"/>
          <a:stretch/>
        </p:blipFill>
        <p:spPr>
          <a:xfrm>
            <a:off x="5517232" y="9241570"/>
            <a:ext cx="876772" cy="435591"/>
          </a:xfrm>
          <a:prstGeom prst="rect">
            <a:avLst/>
          </a:prstGeom>
        </p:spPr>
      </p:pic>
      <p:sp>
        <p:nvSpPr>
          <p:cNvPr id="5" name="130 Rectángulo redondeado">
            <a:extLst>
              <a:ext uri="{FF2B5EF4-FFF2-40B4-BE49-F238E27FC236}">
                <a16:creationId xmlns:a16="http://schemas.microsoft.com/office/drawing/2014/main" id="{3B3C7E72-06C4-C959-EA6D-5BF396CCE92E}"/>
              </a:ext>
            </a:extLst>
          </p:cNvPr>
          <p:cNvSpPr/>
          <p:nvPr/>
        </p:nvSpPr>
        <p:spPr>
          <a:xfrm>
            <a:off x="80480" y="8787813"/>
            <a:ext cx="1046826" cy="121375"/>
          </a:xfrm>
          <a:prstGeom prst="roundRect">
            <a:avLst>
              <a:gd name="adj" fmla="val 31289"/>
            </a:avLst>
          </a:prstGeom>
          <a:solidFill>
            <a:srgbClr val="F68222"/>
          </a:solidFill>
          <a:ln w="19050">
            <a:solidFill>
              <a:srgbClr val="F6822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8222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5F468DA-DA94-3F65-01EC-2CF52E31A7C7}"/>
              </a:ext>
            </a:extLst>
          </p:cNvPr>
          <p:cNvSpPr txBox="1">
            <a:spLocks/>
          </p:cNvSpPr>
          <p:nvPr/>
        </p:nvSpPr>
        <p:spPr>
          <a:xfrm>
            <a:off x="50517" y="8729800"/>
            <a:ext cx="2100864" cy="2160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i="0" kern="1200">
                <a:solidFill>
                  <a:srgbClr val="90298D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REFERENCIAS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732A7EC-C9E0-F9F4-5FCF-F7E994696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165" y="4039007"/>
            <a:ext cx="5182835" cy="16374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D60B3A6-3183-466D-903A-2E2E11DE02B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743" r="3005"/>
          <a:stretch/>
        </p:blipFill>
        <p:spPr>
          <a:xfrm>
            <a:off x="80352" y="4424003"/>
            <a:ext cx="1444916" cy="1017620"/>
          </a:xfrm>
          <a:prstGeom prst="rect">
            <a:avLst/>
          </a:prstGeom>
        </p:spPr>
      </p:pic>
      <p:sp>
        <p:nvSpPr>
          <p:cNvPr id="18" name="165 Rectángulo redondeado">
            <a:extLst>
              <a:ext uri="{FF2B5EF4-FFF2-40B4-BE49-F238E27FC236}">
                <a16:creationId xmlns:a16="http://schemas.microsoft.com/office/drawing/2014/main" id="{C35E5F43-1603-D394-942E-D3089B9694FD}"/>
              </a:ext>
            </a:extLst>
          </p:cNvPr>
          <p:cNvSpPr/>
          <p:nvPr/>
        </p:nvSpPr>
        <p:spPr>
          <a:xfrm>
            <a:off x="85770" y="3951351"/>
            <a:ext cx="1394978" cy="257387"/>
          </a:xfrm>
          <a:prstGeom prst="roundRect">
            <a:avLst>
              <a:gd name="adj" fmla="val 31289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68222"/>
              </a:solidFill>
            </a:endParaRPr>
          </a:p>
        </p:txBody>
      </p:sp>
      <p:grpSp>
        <p:nvGrpSpPr>
          <p:cNvPr id="19" name="Google Shape;864;p39">
            <a:extLst>
              <a:ext uri="{FF2B5EF4-FFF2-40B4-BE49-F238E27FC236}">
                <a16:creationId xmlns:a16="http://schemas.microsoft.com/office/drawing/2014/main" id="{D2BEC141-3AB5-D9F9-406D-D5B8646A7B2B}"/>
              </a:ext>
            </a:extLst>
          </p:cNvPr>
          <p:cNvGrpSpPr/>
          <p:nvPr/>
        </p:nvGrpSpPr>
        <p:grpSpPr>
          <a:xfrm rot="15336838">
            <a:off x="252640" y="3968849"/>
            <a:ext cx="143679" cy="216992"/>
            <a:chOff x="5233525" y="4954450"/>
            <a:chExt cx="538275" cy="516350"/>
          </a:xfrm>
        </p:grpSpPr>
        <p:sp>
          <p:nvSpPr>
            <p:cNvPr id="24" name="Google Shape;865;p39">
              <a:extLst>
                <a:ext uri="{FF2B5EF4-FFF2-40B4-BE49-F238E27FC236}">
                  <a16:creationId xmlns:a16="http://schemas.microsoft.com/office/drawing/2014/main" id="{C689D83B-66C1-D368-91D6-424CC478FE8D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66;p39">
              <a:extLst>
                <a:ext uri="{FF2B5EF4-FFF2-40B4-BE49-F238E27FC236}">
                  <a16:creationId xmlns:a16="http://schemas.microsoft.com/office/drawing/2014/main" id="{D9186345-2E4C-662F-55BC-EF287B245506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67;p39">
              <a:extLst>
                <a:ext uri="{FF2B5EF4-FFF2-40B4-BE49-F238E27FC236}">
                  <a16:creationId xmlns:a16="http://schemas.microsoft.com/office/drawing/2014/main" id="{758C9577-87EF-2A7D-6236-039E63858B00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68;p39">
              <a:extLst>
                <a:ext uri="{FF2B5EF4-FFF2-40B4-BE49-F238E27FC236}">
                  <a16:creationId xmlns:a16="http://schemas.microsoft.com/office/drawing/2014/main" id="{EE77473E-E655-8984-3291-79E92F911495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69;p39">
              <a:extLst>
                <a:ext uri="{FF2B5EF4-FFF2-40B4-BE49-F238E27FC236}">
                  <a16:creationId xmlns:a16="http://schemas.microsoft.com/office/drawing/2014/main" id="{182D4D6B-241D-FB2A-07A0-A17FB0EEDB1F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70;p39">
              <a:extLst>
                <a:ext uri="{FF2B5EF4-FFF2-40B4-BE49-F238E27FC236}">
                  <a16:creationId xmlns:a16="http://schemas.microsoft.com/office/drawing/2014/main" id="{D1F61151-32FB-74C3-7F2E-1E925BF4129C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871;p39">
              <a:extLst>
                <a:ext uri="{FF2B5EF4-FFF2-40B4-BE49-F238E27FC236}">
                  <a16:creationId xmlns:a16="http://schemas.microsoft.com/office/drawing/2014/main" id="{03387FFF-21CC-AC63-8F11-ED326911A4C8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2;p39">
              <a:extLst>
                <a:ext uri="{FF2B5EF4-FFF2-40B4-BE49-F238E27FC236}">
                  <a16:creationId xmlns:a16="http://schemas.microsoft.com/office/drawing/2014/main" id="{F677F9FF-F830-CFC3-E902-661AEBFBE4D6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3;p39">
              <a:extLst>
                <a:ext uri="{FF2B5EF4-FFF2-40B4-BE49-F238E27FC236}">
                  <a16:creationId xmlns:a16="http://schemas.microsoft.com/office/drawing/2014/main" id="{1D51B9D6-EEB9-61F8-94D9-45E1D5AA92B6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74;p39">
              <a:extLst>
                <a:ext uri="{FF2B5EF4-FFF2-40B4-BE49-F238E27FC236}">
                  <a16:creationId xmlns:a16="http://schemas.microsoft.com/office/drawing/2014/main" id="{AAD7648C-4C15-13CB-B2A1-FEDB6C1B6ECA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75;p39">
              <a:extLst>
                <a:ext uri="{FF2B5EF4-FFF2-40B4-BE49-F238E27FC236}">
                  <a16:creationId xmlns:a16="http://schemas.microsoft.com/office/drawing/2014/main" id="{B2F95E44-5DC1-0BCF-B59A-54B6AA09BFDF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7407F676-EFCA-33DD-4925-D3EA61B9E55B}"/>
              </a:ext>
            </a:extLst>
          </p:cNvPr>
          <p:cNvSpPr txBox="1">
            <a:spLocks/>
          </p:cNvSpPr>
          <p:nvPr/>
        </p:nvSpPr>
        <p:spPr>
          <a:xfrm>
            <a:off x="497140" y="3939721"/>
            <a:ext cx="2100864" cy="2160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i="0" kern="1200">
                <a:solidFill>
                  <a:srgbClr val="90298D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MÉTODO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F3D669F5-A012-D65A-3A4F-BDF3C32D53C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9170"/>
          <a:stretch/>
        </p:blipFill>
        <p:spPr>
          <a:xfrm>
            <a:off x="2812676" y="5605985"/>
            <a:ext cx="3895427" cy="1016175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6E3CC707-F95C-9936-5BD2-0E15B3125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6001" y="6781447"/>
            <a:ext cx="2517295" cy="879888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EC09332-86B5-BC03-7706-B5ACA58922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492" y="5834168"/>
            <a:ext cx="1978889" cy="1818526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5AAAA662-0E28-B253-2BF1-0B4EAC772BA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11680"/>
          <a:stretch/>
        </p:blipFill>
        <p:spPr>
          <a:xfrm>
            <a:off x="2116590" y="6768992"/>
            <a:ext cx="1104251" cy="7487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31FA8B-2F9C-0642-AC1F-E0C72ED6FE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4"/>
          <a:stretch/>
        </p:blipFill>
        <p:spPr>
          <a:xfrm>
            <a:off x="1062919" y="4313541"/>
            <a:ext cx="324496" cy="27924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9D4C569-04D2-9461-2177-B817A30F4C91}"/>
              </a:ext>
            </a:extLst>
          </p:cNvPr>
          <p:cNvSpPr txBox="1"/>
          <p:nvPr/>
        </p:nvSpPr>
        <p:spPr>
          <a:xfrm>
            <a:off x="2289118" y="5633338"/>
            <a:ext cx="11874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C00000"/>
                </a:solidFill>
              </a:rPr>
              <a:t>DIFICULTADES EN REGULACIÓN EMOCIONAL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F04244-25B1-1674-3197-E0CC378AD731}"/>
              </a:ext>
            </a:extLst>
          </p:cNvPr>
          <p:cNvSpPr txBox="1"/>
          <p:nvPr/>
        </p:nvSpPr>
        <p:spPr>
          <a:xfrm>
            <a:off x="3989943" y="5642404"/>
            <a:ext cx="11874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C00000"/>
                </a:solidFill>
              </a:rPr>
              <a:t>MIEDO A EVALUACIÓN NEGATIVA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C864D6-006C-671D-0B98-97BDE7050D22}"/>
              </a:ext>
            </a:extLst>
          </p:cNvPr>
          <p:cNvSpPr txBox="1"/>
          <p:nvPr/>
        </p:nvSpPr>
        <p:spPr>
          <a:xfrm>
            <a:off x="5267888" y="5636702"/>
            <a:ext cx="11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C00000"/>
                </a:solidFill>
              </a:rPr>
              <a:t>ANSIEDAD Y EVITACIÓN SOCIAL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573C3E7-0C0C-F9FE-8593-86DB397CD6AC}"/>
              </a:ext>
            </a:extLst>
          </p:cNvPr>
          <p:cNvSpPr txBox="1"/>
          <p:nvPr/>
        </p:nvSpPr>
        <p:spPr>
          <a:xfrm>
            <a:off x="1882429" y="6666274"/>
            <a:ext cx="11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C00000"/>
                </a:solidFill>
              </a:rPr>
              <a:t>ANSIEDAD Y EVITACIÓN SOCIAL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643FA7-C7D9-0A4C-B967-70CC7375EE34}"/>
              </a:ext>
            </a:extLst>
          </p:cNvPr>
          <p:cNvSpPr txBox="1"/>
          <p:nvPr/>
        </p:nvSpPr>
        <p:spPr>
          <a:xfrm>
            <a:off x="2952063" y="6540858"/>
            <a:ext cx="1187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C00000"/>
                </a:solidFill>
              </a:rPr>
              <a:t>ENMASCARAMIENTO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ACFA7F-D845-4E08-1DB3-C0DAA0341E66}"/>
              </a:ext>
            </a:extLst>
          </p:cNvPr>
          <p:cNvSpPr txBox="1"/>
          <p:nvPr/>
        </p:nvSpPr>
        <p:spPr>
          <a:xfrm>
            <a:off x="4239006" y="6555349"/>
            <a:ext cx="1187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C00000"/>
                </a:solidFill>
              </a:rPr>
              <a:t>ENMASCARAMIENTO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8B3CCE-361D-AC00-3F9A-19CFD02E563A}"/>
              </a:ext>
            </a:extLst>
          </p:cNvPr>
          <p:cNvSpPr txBox="1"/>
          <p:nvPr/>
        </p:nvSpPr>
        <p:spPr>
          <a:xfrm>
            <a:off x="5544678" y="6547338"/>
            <a:ext cx="1187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C00000"/>
                </a:solidFill>
              </a:rPr>
              <a:t>ENMASCARAMIENTO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D2F986-9B29-4E46-291D-358AA05733D9}"/>
              </a:ext>
            </a:extLst>
          </p:cNvPr>
          <p:cNvSpPr txBox="1"/>
          <p:nvPr/>
        </p:nvSpPr>
        <p:spPr>
          <a:xfrm>
            <a:off x="2302979" y="7462165"/>
            <a:ext cx="869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C00000"/>
                </a:solidFill>
              </a:rPr>
              <a:t>ASIMILACIÓN</a:t>
            </a:r>
          </a:p>
        </p:txBody>
      </p:sp>
    </p:spTree>
    <p:extLst>
      <p:ext uri="{BB962C8B-B14F-4D97-AF65-F5344CB8AC3E}">
        <p14:creationId xmlns:p14="http://schemas.microsoft.com/office/powerpoint/2010/main" val="419650051"/>
      </p:ext>
    </p:extLst>
  </p:cSld>
  <p:clrMapOvr>
    <a:masterClrMapping/>
  </p:clrMapOvr>
</p:sld>
</file>

<file path=ppt/theme/theme1.xml><?xml version="1.0" encoding="utf-8"?>
<a:theme xmlns:a="http://schemas.openxmlformats.org/drawingml/2006/main" name="2016_08_23_Poster_Cientifico_A4_V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3fdc64-20f4-4d0e-8433-33b2bf723d28">
      <Value>145</Value>
      <Value>179</Value>
      <Value>5799</Value>
    </TaxCatchAll>
    <lcf76f155ced4ddcb4097134ff3c332f xmlns="a403236f-f772-418e-84f5-41638dde6a1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C1F27C5ED75643B8CA4D4C752910F3" ma:contentTypeVersion="16" ma:contentTypeDescription="Crear nuevo documento." ma:contentTypeScope="" ma:versionID="11d83410286d37b6ee5afa21d30f8a7b">
  <xsd:schema xmlns:xsd="http://www.w3.org/2001/XMLSchema" xmlns:xs="http://www.w3.org/2001/XMLSchema" xmlns:p="http://schemas.microsoft.com/office/2006/metadata/properties" xmlns:ns2="a403236f-f772-418e-84f5-41638dde6a19" xmlns:ns3="0c3fdc64-20f4-4d0e-8433-33b2bf723d28" targetNamespace="http://schemas.microsoft.com/office/2006/metadata/properties" ma:root="true" ma:fieldsID="a21644595b842742e9b8ad545f6fe642" ns2:_="" ns3:_="">
    <xsd:import namespace="a403236f-f772-418e-84f5-41638dde6a19"/>
    <xsd:import namespace="0c3fdc64-20f4-4d0e-8433-33b2bf723d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3236f-f772-418e-84f5-41638dde6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38b30975-4c0d-47ad-9c58-5d01867c96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fdc64-20f4-4d0e-8433-33b2bf723d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5221e2d-00b9-4620-b907-bd49652d070a}" ma:internalName="TaxCatchAll" ma:showField="CatchAllData" ma:web="0c3fdc64-20f4-4d0e-8433-33b2bf723d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D57D4B-6909-4ED3-AEDC-543AF957D3A6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ff6dab5b-5241-4969-90db-c6b571d965c9"/>
    <ds:schemaRef ds:uri="http://purl.org/dc/dcmitype/"/>
    <ds:schemaRef ds:uri="http://schemas.openxmlformats.org/package/2006/metadata/core-properties"/>
    <ds:schemaRef ds:uri="1458ee9c-4142-4602-bbaf-cff42467e98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94F418C-E5D0-43AF-8A94-F520D6223F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470DD6-CC11-4A04-B29D-5C00282C7D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578</Words>
  <Application>Microsoft Office PowerPoint</Application>
  <PresentationFormat>A4 (210 x 297 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Verdana</vt:lpstr>
      <vt:lpstr>2016_08_23_Poster_Cientifico_A4_VT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2021: Plantilla pòster vertical</dc:title>
  <dc:creator>Carlos Fabrega Agullo</dc:creator>
  <cp:lastModifiedBy>Maria Angeles Mairena Garcia de la Torre</cp:lastModifiedBy>
  <cp:revision>31</cp:revision>
  <dcterms:created xsi:type="dcterms:W3CDTF">2016-09-12T09:23:00Z</dcterms:created>
  <dcterms:modified xsi:type="dcterms:W3CDTF">2024-11-10T17:34:25Z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0x010100D6C1F27C5ED75643B8CA4D4C752910F3</vt:lpwstr>
  </property>
  <property fmtid="{D5CDD505-2E9C-101B-9397-08002B2CF9AE}" pid="3" name="eb7e1bab401d46c89e5136c353ece179">
    <vt:lpwstr>Plantilla|33547c10-d09a-4b09-976a-af7a7ce08de1</vt:lpwstr>
  </property>
  <property fmtid="{D5CDD505-2E9C-101B-9397-08002B2CF9AE}" pid="4" name="TaxCatchAll">
    <vt:lpwstr>47;#imatge-corporativa|158c3088-c32b-4577-8e24-e933a410ac28;#49;#Plantilla|33547c10-d09a-4b09-976a-af7a7ce08de1</vt:lpwstr>
  </property>
  <property fmtid="{D5CDD505-2E9C-101B-9397-08002B2CF9AE}" pid="5" name="afef01c586194c86ac5543ec8cdd5988">
    <vt:lpwstr>imatge-corporativa|158c3088-c32b-4577-8e24-e933a410ac28</vt:lpwstr>
  </property>
  <property fmtid="{D5CDD505-2E9C-101B-9397-08002B2CF9AE}" pid="6" name="Pagina">
    <vt:lpwstr>47;#imatge-corporativa|158c3088-c32b-4577-8e24-e933a410ac28</vt:lpwstr>
  </property>
  <property fmtid="{D5CDD505-2E9C-101B-9397-08002B2CF9AE}" pid="7" name="TipusDocument">
    <vt:lpwstr>49;#Plantilla|33547c10-d09a-4b09-976a-af7a7ce08de1</vt:lpwstr>
  </property>
  <property fmtid="{D5CDD505-2E9C-101B-9397-08002B2CF9AE}" pid="8" name="TipusMemoria">
    <vt:lpwstr/>
  </property>
  <property fmtid="{D5CDD505-2E9C-101B-9397-08002B2CF9AE}" pid="9" name="of9ef6fe523249fa82b8c05ce52fd8f4">
    <vt:lpwstr/>
  </property>
  <property fmtid="{D5CDD505-2E9C-101B-9397-08002B2CF9AE}" pid="10" name="ServeiNoAssistencial">
    <vt:lpwstr>5799;#Màrqueting i comunicació|1ccf43f2-f59b-4831-9828-9f23752652fe</vt:lpwstr>
  </property>
  <property fmtid="{D5CDD505-2E9C-101B-9397-08002B2CF9AE}" pid="11" name="SeccioNoAssistencial">
    <vt:lpwstr>179;#Peticions|850de1d9-ec80-46ee-a200-dc2cbac581a4</vt:lpwstr>
  </property>
  <property fmtid="{D5CDD505-2E9C-101B-9397-08002B2CF9AE}" pid="12" name="TipusDocumentNoAssistencial">
    <vt:lpwstr>145;#Plantilles|4d2aca58-77ae-42f1-a31d-4048af90312f</vt:lpwstr>
  </property>
</Properties>
</file>