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7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0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2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6858000" cy="9144000"/>
  <p:embeddedFontLst>
    <p:embeddedFont>
      <p:font typeface="Architects Daughter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jExmOYiF7vwBhGB4EQgEsF3D9un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650" autoAdjust="0"/>
  </p:normalViewPr>
  <p:slideViewPr>
    <p:cSldViewPr>
      <p:cViewPr>
        <p:scale>
          <a:sx n="80" d="100"/>
          <a:sy n="80" d="100"/>
        </p:scale>
        <p:origin x="-9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ustomXml" Target="../customXml/item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060963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gl-ES" dirty="0" smtClean="0"/>
              <a:t>En este punto era </a:t>
            </a:r>
            <a:r>
              <a:rPr lang="gl-ES" dirty="0" err="1" smtClean="0"/>
              <a:t>muy</a:t>
            </a:r>
            <a:r>
              <a:rPr lang="gl-ES" dirty="0" smtClean="0"/>
              <a:t> importante el </a:t>
            </a:r>
            <a:r>
              <a:rPr lang="gl-ES" dirty="0" err="1" smtClean="0"/>
              <a:t>conocimiento</a:t>
            </a:r>
            <a:r>
              <a:rPr lang="gl-ES" dirty="0" smtClean="0"/>
              <a:t> de la </a:t>
            </a:r>
            <a:r>
              <a:rPr lang="gl-ES" dirty="0" err="1" smtClean="0"/>
              <a:t>persona</a:t>
            </a:r>
            <a:r>
              <a:rPr lang="gl-ES" dirty="0" smtClean="0"/>
              <a:t> </a:t>
            </a:r>
            <a:r>
              <a:rPr lang="gl-ES" dirty="0" err="1" smtClean="0"/>
              <a:t>teniendo</a:t>
            </a:r>
            <a:r>
              <a:rPr lang="gl-ES" dirty="0" smtClean="0"/>
              <a:t> en </a:t>
            </a:r>
            <a:r>
              <a:rPr lang="gl-ES" dirty="0" err="1" smtClean="0"/>
              <a:t>cuenta</a:t>
            </a:r>
            <a:r>
              <a:rPr lang="gl-ES" dirty="0" smtClean="0"/>
              <a:t> la </a:t>
            </a:r>
            <a:r>
              <a:rPr lang="gl-ES" dirty="0" err="1" smtClean="0"/>
              <a:t>evaluación</a:t>
            </a:r>
            <a:r>
              <a:rPr lang="gl-ES" dirty="0" smtClean="0"/>
              <a:t> individual de </a:t>
            </a:r>
            <a:r>
              <a:rPr lang="gl-ES" dirty="0" err="1" smtClean="0"/>
              <a:t>estresores</a:t>
            </a:r>
            <a:r>
              <a:rPr lang="gl-ES" dirty="0" smtClean="0"/>
              <a:t> (problemas físicos, </a:t>
            </a:r>
            <a:r>
              <a:rPr lang="gl-ES" dirty="0" err="1" smtClean="0"/>
              <a:t>alteraciones</a:t>
            </a:r>
            <a:r>
              <a:rPr lang="gl-ES" dirty="0" smtClean="0"/>
              <a:t> </a:t>
            </a:r>
            <a:r>
              <a:rPr lang="gl-ES" dirty="0" err="1" smtClean="0"/>
              <a:t>sensoriales</a:t>
            </a:r>
            <a:r>
              <a:rPr lang="gl-ES" dirty="0" smtClean="0"/>
              <a:t>, esperas, demandas excesivas, </a:t>
            </a:r>
            <a:r>
              <a:rPr lang="gl-ES" dirty="0" err="1" smtClean="0"/>
              <a:t>interrupciones</a:t>
            </a:r>
            <a:r>
              <a:rPr lang="gl-ES" dirty="0" smtClean="0"/>
              <a:t>, etc.)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gl-ES" dirty="0" err="1" smtClean="0"/>
              <a:t>Muy</a:t>
            </a:r>
            <a:r>
              <a:rPr lang="gl-ES" dirty="0" smtClean="0"/>
              <a:t> importante durante las </a:t>
            </a:r>
            <a:r>
              <a:rPr lang="gl-ES" dirty="0" err="1" smtClean="0"/>
              <a:t>sesiones</a:t>
            </a:r>
            <a:r>
              <a:rPr lang="gl-ES" dirty="0" smtClean="0"/>
              <a:t> ser </a:t>
            </a:r>
            <a:r>
              <a:rPr lang="gl-ES" dirty="0" err="1" smtClean="0"/>
              <a:t>muy</a:t>
            </a:r>
            <a:r>
              <a:rPr lang="gl-ES" dirty="0" smtClean="0"/>
              <a:t> </a:t>
            </a:r>
            <a:r>
              <a:rPr lang="gl-ES" dirty="0" err="1" smtClean="0"/>
              <a:t>cuidadosos</a:t>
            </a:r>
            <a:r>
              <a:rPr lang="gl-ES" dirty="0" smtClean="0"/>
              <a:t> </a:t>
            </a:r>
            <a:r>
              <a:rPr lang="gl-ES" dirty="0" err="1" smtClean="0"/>
              <a:t>al</a:t>
            </a:r>
            <a:r>
              <a:rPr lang="gl-ES" dirty="0" smtClean="0"/>
              <a:t> seleccionar el momento en el</a:t>
            </a:r>
            <a:r>
              <a:rPr lang="gl-ES" baseline="0" dirty="0" smtClean="0"/>
              <a:t> que participar en la </a:t>
            </a:r>
            <a:r>
              <a:rPr lang="gl-ES" baseline="0" dirty="0" err="1" smtClean="0"/>
              <a:t>actividad</a:t>
            </a:r>
            <a:r>
              <a:rPr lang="gl-ES" baseline="0" dirty="0" smtClean="0"/>
              <a:t> y lo que se podía demandar o no en cada momento.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gl-ES" baseline="0" dirty="0" smtClean="0"/>
              <a:t>Preservar y reforzar la sensación de </a:t>
            </a:r>
            <a:r>
              <a:rPr lang="gl-ES" baseline="0" dirty="0" err="1" smtClean="0"/>
              <a:t>seguridad</a:t>
            </a:r>
            <a:r>
              <a:rPr lang="gl-ES" baseline="0" dirty="0" smtClean="0"/>
              <a:t> y control por parte de </a:t>
            </a:r>
            <a:r>
              <a:rPr lang="gl-ES" baseline="0" dirty="0" err="1" smtClean="0"/>
              <a:t>ellas</a:t>
            </a:r>
            <a:r>
              <a:rPr lang="gl-ES" baseline="0" dirty="0" smtClean="0"/>
              <a:t> en todo momento.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gl-ES" baseline="0" dirty="0" smtClean="0"/>
              <a:t>En el momento en el que se consideraban conseguidos los </a:t>
            </a:r>
            <a:r>
              <a:rPr lang="gl-ES" baseline="0" dirty="0" err="1" smtClean="0"/>
              <a:t>objetivos</a:t>
            </a:r>
            <a:r>
              <a:rPr lang="gl-ES" baseline="0" dirty="0" smtClean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gl-ES" baseline="0" dirty="0" smtClean="0"/>
              <a:t>- </a:t>
            </a:r>
            <a:r>
              <a:rPr lang="gl-ES" baseline="0" dirty="0" err="1" smtClean="0"/>
              <a:t>Solicitud</a:t>
            </a:r>
            <a:r>
              <a:rPr lang="gl-ES" baseline="0" dirty="0" smtClean="0"/>
              <a:t> cita con el servicio de </a:t>
            </a:r>
            <a:r>
              <a:rPr lang="gl-ES" baseline="0" dirty="0" err="1" smtClean="0"/>
              <a:t>ginecología</a:t>
            </a:r>
            <a:r>
              <a:rPr lang="gl-ES" baseline="0" dirty="0" smtClean="0"/>
              <a:t>. 1 mes x sistema de citas del SERGAS. Consulta de 25 minutos </a:t>
            </a:r>
            <a:r>
              <a:rPr lang="gl-ES" baseline="0" dirty="0" err="1" smtClean="0"/>
              <a:t>aprox</a:t>
            </a:r>
            <a:r>
              <a:rPr lang="gl-ES" baseline="0" dirty="0" smtClean="0"/>
              <a:t>. Profesional de </a:t>
            </a:r>
            <a:r>
              <a:rPr lang="gl-ES" baseline="0" dirty="0" err="1" smtClean="0"/>
              <a:t>apoyo</a:t>
            </a:r>
            <a:r>
              <a:rPr lang="gl-ES" baseline="0" dirty="0" smtClean="0"/>
              <a:t> y familia.</a:t>
            </a:r>
            <a:endParaRPr dirty="0"/>
          </a:p>
        </p:txBody>
      </p:sp>
      <p:sp>
        <p:nvSpPr>
          <p:cNvPr id="266" name="Google Shape;26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gl-ES" dirty="0" smtClean="0"/>
              <a:t>En el SADT se combinaba el </a:t>
            </a:r>
            <a:r>
              <a:rPr lang="gl-ES" dirty="0" err="1" smtClean="0"/>
              <a:t>trabajo</a:t>
            </a:r>
            <a:r>
              <a:rPr lang="gl-ES" dirty="0" smtClean="0"/>
              <a:t> propiamente educativo a través de el uso de </a:t>
            </a:r>
            <a:r>
              <a:rPr lang="gl-ES" dirty="0" err="1" smtClean="0"/>
              <a:t>materiales</a:t>
            </a:r>
            <a:r>
              <a:rPr lang="gl-ES" dirty="0" smtClean="0"/>
              <a:t> accesibles </a:t>
            </a:r>
            <a:r>
              <a:rPr lang="gl-ES" dirty="0" err="1" smtClean="0"/>
              <a:t>cognitivamente</a:t>
            </a:r>
            <a:r>
              <a:rPr lang="gl-ES" baseline="0" dirty="0" smtClean="0"/>
              <a:t> con la realización de </a:t>
            </a:r>
            <a:r>
              <a:rPr lang="gl-ES" baseline="0" dirty="0" err="1" smtClean="0"/>
              <a:t>sesiones</a:t>
            </a:r>
            <a:r>
              <a:rPr lang="gl-ES" baseline="0" dirty="0" smtClean="0"/>
              <a:t> </a:t>
            </a:r>
            <a:r>
              <a:rPr lang="gl-ES" baseline="0" dirty="0" err="1" smtClean="0"/>
              <a:t>cuando</a:t>
            </a:r>
            <a:r>
              <a:rPr lang="gl-ES" baseline="0" dirty="0" smtClean="0"/>
              <a:t> no era posible por cuestiones organizativas </a:t>
            </a:r>
            <a:r>
              <a:rPr lang="gl-ES" baseline="0" dirty="0" err="1" smtClean="0"/>
              <a:t>desplazarse</a:t>
            </a:r>
            <a:r>
              <a:rPr lang="gl-ES" baseline="0" dirty="0" smtClean="0"/>
              <a:t> </a:t>
            </a:r>
            <a:r>
              <a:rPr lang="gl-ES" baseline="0" dirty="0" err="1" smtClean="0"/>
              <a:t>al</a:t>
            </a:r>
            <a:r>
              <a:rPr lang="gl-ES" baseline="0" dirty="0" smtClean="0"/>
              <a:t> hospital </a:t>
            </a:r>
            <a:r>
              <a:rPr lang="gl-ES" baseline="0" dirty="0" err="1" smtClean="0"/>
              <a:t>aprovechando</a:t>
            </a:r>
            <a:r>
              <a:rPr lang="gl-ES" baseline="0" dirty="0" smtClean="0"/>
              <a:t> la sala de enfermería.</a:t>
            </a:r>
            <a:endParaRPr lang="gl-E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gl-ES" dirty="0" smtClean="0"/>
              <a:t>Realizar la </a:t>
            </a:r>
            <a:r>
              <a:rPr lang="gl-ES" dirty="0" err="1" smtClean="0"/>
              <a:t>actividad</a:t>
            </a:r>
            <a:r>
              <a:rPr lang="gl-ES" dirty="0" smtClean="0"/>
              <a:t> en grupo </a:t>
            </a:r>
            <a:r>
              <a:rPr lang="gl-ES" dirty="0" err="1" smtClean="0"/>
              <a:t>permitió</a:t>
            </a:r>
            <a:r>
              <a:rPr lang="gl-ES" dirty="0" smtClean="0"/>
              <a:t> </a:t>
            </a:r>
            <a:r>
              <a:rPr lang="gl-ES" dirty="0" err="1" smtClean="0"/>
              <a:t>trabajar</a:t>
            </a:r>
            <a:r>
              <a:rPr lang="gl-ES" dirty="0" smtClean="0"/>
              <a:t> los </a:t>
            </a:r>
            <a:r>
              <a:rPr lang="gl-ES" dirty="0" err="1" smtClean="0"/>
              <a:t>tiempos</a:t>
            </a:r>
            <a:r>
              <a:rPr lang="gl-ES" baseline="0" dirty="0" smtClean="0"/>
              <a:t> de espera </a:t>
            </a:r>
            <a:r>
              <a:rPr lang="gl-ES" baseline="0" dirty="0" err="1" smtClean="0"/>
              <a:t>habituales</a:t>
            </a:r>
            <a:r>
              <a:rPr lang="gl-ES" baseline="0" dirty="0" smtClean="0"/>
              <a:t> en las consultas y los </a:t>
            </a:r>
            <a:r>
              <a:rPr lang="gl-ES" baseline="0" dirty="0" err="1" smtClean="0"/>
              <a:t>turnos</a:t>
            </a:r>
            <a:r>
              <a:rPr lang="gl-ES" baseline="0" dirty="0" smtClean="0"/>
              <a:t> entre las participantes.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gl-ES" baseline="0" dirty="0" smtClean="0"/>
              <a:t>Se utilizaron temporizadores para facilitar la comprensión del paso del </a:t>
            </a:r>
            <a:r>
              <a:rPr lang="gl-ES" baseline="0" dirty="0" err="1" smtClean="0"/>
              <a:t>tiempo</a:t>
            </a:r>
            <a:r>
              <a:rPr lang="gl-ES" baseline="0" dirty="0" smtClean="0"/>
              <a:t> (en la sala de espera, pasos exploración) así como para facilitar el aumento progresivo de los </a:t>
            </a:r>
            <a:r>
              <a:rPr lang="gl-ES" baseline="0" dirty="0" err="1" smtClean="0"/>
              <a:t>tiempos</a:t>
            </a:r>
            <a:r>
              <a:rPr lang="gl-ES" baseline="0" dirty="0" smtClean="0"/>
              <a:t> de exploración con información visual y las secuencias con los diferentes pasos.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3" name="Google Shape;29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gl-ES" dirty="0" smtClean="0"/>
          </a:p>
        </p:txBody>
      </p:sp>
      <p:sp>
        <p:nvSpPr>
          <p:cNvPr id="278" name="Google Shape;278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Google Shape;30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6" name="Google Shape;306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3" name="Google Shape;32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8" name="Google Shape;35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9" name="Google Shape;359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gl-ES" dirty="0" err="1" smtClean="0"/>
              <a:t>Reducción</a:t>
            </a:r>
            <a:r>
              <a:rPr lang="gl-ES" dirty="0" smtClean="0"/>
              <a:t> del estrés </a:t>
            </a:r>
            <a:r>
              <a:rPr lang="gl-ES" dirty="0" err="1" smtClean="0"/>
              <a:t>al</a:t>
            </a:r>
            <a:r>
              <a:rPr lang="gl-ES" dirty="0" smtClean="0"/>
              <a:t> comprobar como </a:t>
            </a:r>
            <a:r>
              <a:rPr lang="gl-ES" dirty="0" err="1" smtClean="0"/>
              <a:t>disminuían</a:t>
            </a:r>
            <a:r>
              <a:rPr lang="gl-ES" dirty="0" smtClean="0"/>
              <a:t> las </a:t>
            </a:r>
            <a:r>
              <a:rPr lang="gl-ES" dirty="0" err="1" smtClean="0"/>
              <a:t>alteraciones</a:t>
            </a:r>
            <a:r>
              <a:rPr lang="gl-ES" baseline="0" dirty="0" smtClean="0"/>
              <a:t> </a:t>
            </a:r>
            <a:r>
              <a:rPr lang="gl-ES" baseline="0" dirty="0" err="1" smtClean="0"/>
              <a:t>conductuales</a:t>
            </a:r>
            <a:r>
              <a:rPr lang="gl-ES" baseline="0" dirty="0" smtClean="0"/>
              <a:t> que antes eran frecuentes y de alta </a:t>
            </a:r>
            <a:r>
              <a:rPr lang="gl-ES" baseline="0" dirty="0" err="1" smtClean="0"/>
              <a:t>intensidad</a:t>
            </a:r>
            <a:r>
              <a:rPr lang="gl-ES" baseline="0" dirty="0" smtClean="0"/>
              <a:t> en </a:t>
            </a:r>
            <a:r>
              <a:rPr lang="gl-ES" baseline="0" dirty="0" err="1" smtClean="0"/>
              <a:t>algunas</a:t>
            </a:r>
            <a:r>
              <a:rPr lang="gl-ES" baseline="0" dirty="0" smtClean="0"/>
              <a:t> de las participantes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gl-ES" baseline="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gl-ES" baseline="0" dirty="0" smtClean="0"/>
              <a:t> </a:t>
            </a:r>
            <a:endParaRPr dirty="0"/>
          </a:p>
        </p:txBody>
      </p:sp>
      <p:sp>
        <p:nvSpPr>
          <p:cNvPr id="378" name="Google Shape;378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8" name="Google Shape;39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4" name="Google Shape;41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5" name="Google Shape;415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gl-ES" dirty="0" smtClean="0"/>
              <a:t>Presta </a:t>
            </a:r>
            <a:r>
              <a:rPr lang="gl-ES" dirty="0" err="1" smtClean="0"/>
              <a:t>apoyo</a:t>
            </a:r>
            <a:r>
              <a:rPr lang="gl-ES" dirty="0" smtClean="0"/>
              <a:t> a más de 600 </a:t>
            </a:r>
            <a:r>
              <a:rPr lang="gl-ES" dirty="0" err="1" smtClean="0"/>
              <a:t>personas</a:t>
            </a:r>
            <a:r>
              <a:rPr lang="gl-ES" dirty="0" smtClean="0"/>
              <a:t> con autismo a</a:t>
            </a:r>
            <a:r>
              <a:rPr lang="gl-ES" baseline="0" dirty="0" smtClean="0"/>
              <a:t> través de servicios de diferentes características.</a:t>
            </a:r>
            <a:endParaRPr dirty="0"/>
          </a:p>
        </p:txBody>
      </p:sp>
      <p:sp>
        <p:nvSpPr>
          <p:cNvPr id="100" name="Google Shape;10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noProof="0" dirty="0" smtClean="0"/>
              <a:t>El</a:t>
            </a:r>
            <a:r>
              <a:rPr lang="es-ES" baseline="0" noProof="0" dirty="0" smtClean="0"/>
              <a:t> o</a:t>
            </a:r>
            <a:r>
              <a:rPr lang="es-ES" noProof="0" dirty="0" smtClean="0"/>
              <a:t>rigen</a:t>
            </a:r>
            <a:r>
              <a:rPr lang="gl-ES" baseline="0" dirty="0" smtClean="0"/>
              <a:t> de este </a:t>
            </a:r>
            <a:r>
              <a:rPr lang="es-ES" baseline="0" noProof="0" dirty="0" smtClean="0"/>
              <a:t>proyecto</a:t>
            </a:r>
            <a:r>
              <a:rPr lang="gl-ES" baseline="0" dirty="0" smtClean="0"/>
              <a:t> está en el proceso de cambio que se </a:t>
            </a:r>
            <a:r>
              <a:rPr lang="es-ES" baseline="0" noProof="0" dirty="0" smtClean="0"/>
              <a:t>inició hace </a:t>
            </a:r>
            <a:r>
              <a:rPr lang="gl-ES" baseline="0" dirty="0" smtClean="0"/>
              <a:t>muchos años en el modelo de servicio, buscando una orientación </a:t>
            </a:r>
            <a:r>
              <a:rPr lang="gl-ES" baseline="0" dirty="0" err="1" smtClean="0"/>
              <a:t>hacia</a:t>
            </a:r>
            <a:r>
              <a:rPr lang="gl-ES" baseline="0" dirty="0" smtClean="0"/>
              <a:t> la </a:t>
            </a:r>
            <a:r>
              <a:rPr lang="gl-ES" baseline="0" dirty="0" err="1" smtClean="0"/>
              <a:t>comunidad</a:t>
            </a:r>
            <a:r>
              <a:rPr lang="gl-ES" baseline="0" dirty="0" smtClean="0"/>
              <a:t> y la </a:t>
            </a:r>
            <a:r>
              <a:rPr lang="gl-ES" baseline="0" dirty="0" err="1" smtClean="0"/>
              <a:t>calidad</a:t>
            </a:r>
            <a:r>
              <a:rPr lang="gl-ES" baseline="0" dirty="0" smtClean="0"/>
              <a:t> de vida de las </a:t>
            </a:r>
            <a:r>
              <a:rPr lang="gl-ES" baseline="0" dirty="0" err="1" smtClean="0"/>
              <a:t>personas</a:t>
            </a:r>
            <a:r>
              <a:rPr lang="gl-ES" baseline="0" dirty="0" smtClean="0"/>
              <a:t> y en las que el servicio se convertía en un elemento clave en la creación de contextos facilitadores, accesibles y orientados </a:t>
            </a:r>
            <a:r>
              <a:rPr lang="gl-ES" baseline="0" dirty="0" err="1" smtClean="0"/>
              <a:t>hacia</a:t>
            </a:r>
            <a:r>
              <a:rPr lang="gl-ES" baseline="0" dirty="0" smtClean="0"/>
              <a:t> la inclusión y la participación en la </a:t>
            </a:r>
            <a:r>
              <a:rPr lang="gl-ES" baseline="0" dirty="0" err="1" smtClean="0"/>
              <a:t>comunidad</a:t>
            </a:r>
            <a:r>
              <a:rPr lang="gl-ES" baseline="0" dirty="0" smtClean="0"/>
              <a:t>. PASP en </a:t>
            </a:r>
            <a:r>
              <a:rPr lang="gl-ES" baseline="0" dirty="0" err="1" smtClean="0"/>
              <a:t>salud</a:t>
            </a:r>
            <a:r>
              <a:rPr lang="gl-ES" baseline="0" dirty="0" smtClean="0"/>
              <a:t>.</a:t>
            </a:r>
            <a:endParaRPr dirty="0"/>
          </a:p>
        </p:txBody>
      </p:sp>
      <p:sp>
        <p:nvSpPr>
          <p:cNvPr id="117" name="Google Shape;11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gl-ES" sz="1600" dirty="0" smtClean="0"/>
              <a:t>Situación de partida: </a:t>
            </a:r>
            <a:r>
              <a:rPr lang="gl-ES" sz="1600" b="1" dirty="0" smtClean="0"/>
              <a:t>entrevistas familias.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gl-ES" sz="1600" dirty="0" smtClean="0"/>
              <a:t>Retos </a:t>
            </a:r>
            <a:r>
              <a:rPr lang="gl-ES" sz="1600" b="1" dirty="0" err="1" smtClean="0"/>
              <a:t>personas</a:t>
            </a:r>
            <a:r>
              <a:rPr lang="gl-ES" sz="1600" dirty="0" smtClean="0"/>
              <a:t>: dificultades</a:t>
            </a:r>
            <a:r>
              <a:rPr lang="gl-ES" sz="1600" baseline="0" dirty="0" smtClean="0"/>
              <a:t> en la comunicación, comprensión, identificación de dolores, </a:t>
            </a:r>
            <a:r>
              <a:rPr lang="gl-ES" sz="1600" baseline="0" dirty="0" err="1" smtClean="0"/>
              <a:t>alteraciones</a:t>
            </a:r>
            <a:r>
              <a:rPr lang="gl-ES" sz="1600" baseline="0" dirty="0" smtClean="0"/>
              <a:t> </a:t>
            </a:r>
            <a:r>
              <a:rPr lang="gl-ES" sz="1600" baseline="0" dirty="0" err="1" smtClean="0"/>
              <a:t>sensoriales</a:t>
            </a:r>
            <a:r>
              <a:rPr lang="gl-ES" sz="1600" baseline="0" dirty="0" smtClean="0"/>
              <a:t>, etc.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gl-ES" sz="1600" b="1" baseline="0" dirty="0" smtClean="0"/>
              <a:t>Entorno sanitario</a:t>
            </a:r>
            <a:r>
              <a:rPr lang="gl-ES" sz="1600" baseline="0" dirty="0" smtClean="0"/>
              <a:t>: falta de </a:t>
            </a:r>
            <a:r>
              <a:rPr lang="gl-ES" sz="1600" baseline="0" dirty="0" err="1" smtClean="0"/>
              <a:t>acc</a:t>
            </a:r>
            <a:r>
              <a:rPr lang="gl-ES" sz="1600" baseline="0" dirty="0" smtClean="0"/>
              <a:t>. Cognitiva en los </a:t>
            </a:r>
            <a:r>
              <a:rPr lang="gl-ES" sz="1600" baseline="0" dirty="0" err="1" smtClean="0"/>
              <a:t>procedimientos</a:t>
            </a:r>
            <a:r>
              <a:rPr lang="gl-ES" sz="1600" baseline="0" dirty="0" smtClean="0"/>
              <a:t> médicos y los </a:t>
            </a:r>
            <a:r>
              <a:rPr lang="gl-ES" sz="1600" baseline="0" dirty="0" err="1" smtClean="0"/>
              <a:t>entornos</a:t>
            </a:r>
            <a:r>
              <a:rPr lang="gl-ES" sz="1600" baseline="0" dirty="0" smtClean="0"/>
              <a:t>, ausencia de profesionales de referencia, ambientes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gl-ES" sz="1600" b="1" baseline="0" dirty="0" err="1" smtClean="0"/>
              <a:t>At</a:t>
            </a:r>
            <a:r>
              <a:rPr lang="gl-ES" sz="1600" b="1" baseline="0" dirty="0" smtClean="0"/>
              <a:t>. Sanitaria. </a:t>
            </a:r>
            <a:r>
              <a:rPr lang="gl-ES" sz="1600" baseline="0" dirty="0" smtClean="0"/>
              <a:t>Conductas problemáticas (</a:t>
            </a:r>
            <a:r>
              <a:rPr lang="gl-ES" sz="1600" baseline="0" dirty="0" err="1" smtClean="0"/>
              <a:t>contenciones</a:t>
            </a:r>
            <a:r>
              <a:rPr lang="gl-ES" sz="1600" baseline="0" dirty="0" smtClean="0"/>
              <a:t> físicas: falta de recursos profesionales, “traumáticas”)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gl-ES" sz="1600" baseline="0" dirty="0" smtClean="0"/>
              <a:t>                   Cambios profesionales: </a:t>
            </a:r>
            <a:r>
              <a:rPr lang="gl-ES" sz="1600" baseline="0" dirty="0" err="1" smtClean="0"/>
              <a:t>dificultad</a:t>
            </a:r>
            <a:r>
              <a:rPr lang="gl-ES" sz="1600" baseline="0" dirty="0" smtClean="0"/>
              <a:t> en la </a:t>
            </a:r>
            <a:r>
              <a:rPr lang="gl-ES" sz="1600" baseline="0" dirty="0" err="1" smtClean="0"/>
              <a:t>continuidad</a:t>
            </a:r>
            <a:r>
              <a:rPr lang="gl-ES" sz="1600" baseline="0" dirty="0" smtClean="0"/>
              <a:t> de la atención y la </a:t>
            </a:r>
            <a:r>
              <a:rPr lang="gl-ES" sz="1600" baseline="0" dirty="0" err="1" smtClean="0"/>
              <a:t>personalización</a:t>
            </a:r>
            <a:endParaRPr lang="gl-ES" sz="1600" baseline="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gl-ES" sz="1600" b="1" baseline="0" dirty="0" err="1" smtClean="0"/>
              <a:t>At</a:t>
            </a:r>
            <a:r>
              <a:rPr lang="gl-ES" sz="1600" b="1" baseline="0" dirty="0" smtClean="0"/>
              <a:t>. </a:t>
            </a:r>
            <a:r>
              <a:rPr lang="gl-ES" sz="1600" b="1" baseline="0" dirty="0" err="1" smtClean="0"/>
              <a:t>Ginecológica</a:t>
            </a:r>
            <a:r>
              <a:rPr lang="gl-ES" sz="1600" b="1" baseline="0" dirty="0" smtClean="0"/>
              <a:t>. </a:t>
            </a:r>
            <a:r>
              <a:rPr lang="gl-ES" sz="1600" b="0" baseline="0" dirty="0" smtClean="0"/>
              <a:t>Antecedentes familiares: importancia del enfoque preventivo y la detección precoz.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gl-ES" sz="1600" b="0" baseline="0" dirty="0" smtClean="0"/>
              <a:t>                             Ausencia de revisiones: “innecesarias”. </a:t>
            </a:r>
            <a:r>
              <a:rPr lang="gl-ES" sz="1600" b="0" baseline="0" dirty="0" err="1" smtClean="0"/>
              <a:t>Alteraciones</a:t>
            </a:r>
            <a:r>
              <a:rPr lang="gl-ES" sz="1600" b="0" baseline="0" dirty="0" smtClean="0"/>
              <a:t> </a:t>
            </a:r>
            <a:r>
              <a:rPr lang="gl-ES" sz="1600" b="0" baseline="0" dirty="0" err="1" smtClean="0"/>
              <a:t>sensoriales</a:t>
            </a:r>
            <a:r>
              <a:rPr lang="gl-ES" sz="1600" b="0" baseline="0" dirty="0" smtClean="0"/>
              <a:t> (dificultades </a:t>
            </a:r>
            <a:r>
              <a:rPr lang="gl-ES" sz="1600" b="0" baseline="0" dirty="0" err="1" smtClean="0"/>
              <a:t>higiene</a:t>
            </a:r>
            <a:r>
              <a:rPr lang="gl-ES" sz="1600" b="0" baseline="0" dirty="0" smtClean="0"/>
              <a:t>, </a:t>
            </a:r>
            <a:r>
              <a:rPr lang="gl-ES" sz="1600" b="0" baseline="0" dirty="0" err="1" smtClean="0"/>
              <a:t>ropa</a:t>
            </a:r>
            <a:r>
              <a:rPr lang="gl-ES" sz="1600" b="0" baseline="0" dirty="0" smtClean="0"/>
              <a:t>,...), conductas problemáticas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gl-ES" sz="1600" b="0" baseline="0" dirty="0" smtClean="0"/>
              <a:t>                              </a:t>
            </a:r>
            <a:r>
              <a:rPr lang="gl-ES" sz="1600" b="0" baseline="0" dirty="0" err="1" smtClean="0"/>
              <a:t>Dificultad</a:t>
            </a:r>
            <a:r>
              <a:rPr lang="gl-ES" sz="1600" b="0" baseline="0" dirty="0" smtClean="0"/>
              <a:t> diagnóstico </a:t>
            </a:r>
            <a:r>
              <a:rPr lang="gl-ES" sz="1600" b="0" baseline="0" dirty="0" err="1" smtClean="0"/>
              <a:t>patologías</a:t>
            </a:r>
            <a:r>
              <a:rPr lang="gl-ES" sz="1600" b="0" baseline="0" dirty="0" smtClean="0"/>
              <a:t> </a:t>
            </a:r>
            <a:r>
              <a:rPr lang="gl-ES" sz="1600" b="0" baseline="0" dirty="0" err="1" smtClean="0"/>
              <a:t>ginecológicas</a:t>
            </a:r>
            <a:r>
              <a:rPr lang="gl-ES" sz="1600" b="0" baseline="0" dirty="0" smtClean="0"/>
              <a:t>: </a:t>
            </a:r>
            <a:r>
              <a:rPr lang="gl-ES" sz="1600" b="0" baseline="0" dirty="0" err="1" smtClean="0"/>
              <a:t>prescripciones</a:t>
            </a:r>
            <a:r>
              <a:rPr lang="gl-ES" sz="1600" b="0" baseline="0" dirty="0" smtClean="0"/>
              <a:t> inadecuadas de medicamentos. </a:t>
            </a:r>
            <a:r>
              <a:rPr lang="gl-ES" sz="1600" b="0" baseline="0" dirty="0" err="1" smtClean="0"/>
              <a:t>Cronificación</a:t>
            </a:r>
            <a:r>
              <a:rPr lang="gl-ES" sz="1600" b="0" baseline="0" dirty="0" smtClean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gl-ES" sz="1600" b="1" baseline="0" dirty="0" smtClean="0"/>
              <a:t>Dificulta </a:t>
            </a:r>
            <a:r>
              <a:rPr lang="gl-ES" sz="1600" b="1" baseline="0" dirty="0" err="1" smtClean="0"/>
              <a:t>Derecho</a:t>
            </a:r>
            <a:r>
              <a:rPr lang="gl-ES" sz="1600" b="1" baseline="0" dirty="0" smtClean="0"/>
              <a:t> a la </a:t>
            </a:r>
            <a:r>
              <a:rPr lang="gl-ES" sz="1600" b="1" baseline="0" dirty="0" err="1" smtClean="0"/>
              <a:t>salud</a:t>
            </a:r>
            <a:endParaRPr sz="1600" b="1" dirty="0"/>
          </a:p>
        </p:txBody>
      </p:sp>
      <p:sp>
        <p:nvSpPr>
          <p:cNvPr id="137" name="Google Shape;13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gl-ES" dirty="0" smtClean="0"/>
              <a:t>Esta situación nos </a:t>
            </a:r>
            <a:r>
              <a:rPr lang="gl-ES" dirty="0" err="1" smtClean="0"/>
              <a:t>llevó</a:t>
            </a:r>
            <a:r>
              <a:rPr lang="gl-ES" dirty="0" smtClean="0"/>
              <a:t> a </a:t>
            </a:r>
            <a:r>
              <a:rPr lang="gl-ES" dirty="0" err="1" smtClean="0"/>
              <a:t>plantear</a:t>
            </a:r>
            <a:r>
              <a:rPr lang="gl-ES" dirty="0" smtClean="0"/>
              <a:t> la </a:t>
            </a:r>
            <a:r>
              <a:rPr lang="gl-ES" dirty="0" err="1" smtClean="0"/>
              <a:t>necesidad</a:t>
            </a:r>
            <a:r>
              <a:rPr lang="gl-ES" dirty="0" smtClean="0"/>
              <a:t> de establecer alianzas con diferentes recursos sanitarios,</a:t>
            </a:r>
            <a:r>
              <a:rPr lang="gl-ES" baseline="0" dirty="0" smtClean="0"/>
              <a:t> de tal forma que se </a:t>
            </a:r>
            <a:r>
              <a:rPr lang="gl-ES" baseline="0" dirty="0" err="1" smtClean="0"/>
              <a:t>pudiera</a:t>
            </a:r>
            <a:r>
              <a:rPr lang="gl-ES" baseline="0" dirty="0" smtClean="0"/>
              <a:t> </a:t>
            </a:r>
            <a:r>
              <a:rPr lang="gl-ES" baseline="0" dirty="0" err="1" smtClean="0"/>
              <a:t>garantizar</a:t>
            </a:r>
            <a:r>
              <a:rPr lang="gl-ES" baseline="0" dirty="0" smtClean="0"/>
              <a:t> la </a:t>
            </a:r>
            <a:r>
              <a:rPr lang="gl-ES" baseline="0" dirty="0" err="1" smtClean="0"/>
              <a:t>continuidad</a:t>
            </a:r>
            <a:r>
              <a:rPr lang="gl-ES" baseline="0" dirty="0" smtClean="0"/>
              <a:t> y la coherencia en la atención sanitaria de forma personalizada. </a:t>
            </a:r>
            <a:r>
              <a:rPr lang="gl-ES" baseline="0" dirty="0" err="1" smtClean="0"/>
              <a:t>Profundizar</a:t>
            </a:r>
            <a:r>
              <a:rPr lang="gl-ES" baseline="0" dirty="0" smtClean="0"/>
              <a:t> en la creación de un </a:t>
            </a:r>
            <a:r>
              <a:rPr lang="gl-ES" baseline="0" dirty="0" err="1" smtClean="0"/>
              <a:t>espacio</a:t>
            </a:r>
            <a:r>
              <a:rPr lang="gl-ES" baseline="0" dirty="0" smtClean="0"/>
              <a:t> </a:t>
            </a:r>
            <a:r>
              <a:rPr lang="gl-ES" baseline="0" dirty="0" err="1" smtClean="0"/>
              <a:t>sociosanitario</a:t>
            </a:r>
            <a:r>
              <a:rPr lang="gl-ES" baseline="0" dirty="0" smtClean="0"/>
              <a:t> inclusivo.</a:t>
            </a:r>
            <a:endParaRPr dirty="0"/>
          </a:p>
        </p:txBody>
      </p:sp>
      <p:sp>
        <p:nvSpPr>
          <p:cNvPr id="183" name="Google Shape;18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gl-ES" sz="1400" dirty="0" smtClean="0"/>
              <a:t>En esta secuencia temporal se </a:t>
            </a:r>
            <a:r>
              <a:rPr lang="gl-ES" sz="1400" dirty="0" err="1" smtClean="0"/>
              <a:t>puede</a:t>
            </a:r>
            <a:r>
              <a:rPr lang="gl-ES" sz="1400" dirty="0" smtClean="0"/>
              <a:t> ver la </a:t>
            </a:r>
            <a:r>
              <a:rPr lang="gl-ES" sz="1400" dirty="0" err="1" smtClean="0"/>
              <a:t>línea</a:t>
            </a:r>
            <a:r>
              <a:rPr lang="gl-ES" sz="1400" dirty="0" smtClean="0"/>
              <a:t> de </a:t>
            </a:r>
            <a:r>
              <a:rPr lang="gl-ES" sz="1400" dirty="0" err="1" smtClean="0"/>
              <a:t>trabajo</a:t>
            </a:r>
            <a:r>
              <a:rPr lang="gl-ES" sz="1400" dirty="0" smtClean="0"/>
              <a:t> con los</a:t>
            </a:r>
            <a:r>
              <a:rPr lang="gl-ES" sz="1400" baseline="0" dirty="0" smtClean="0"/>
              <a:t> </a:t>
            </a:r>
            <a:r>
              <a:rPr lang="gl-ES" sz="1400" baseline="0" dirty="0" err="1" smtClean="0"/>
              <a:t>principales</a:t>
            </a:r>
            <a:r>
              <a:rPr lang="gl-ES" sz="1400" baseline="0" dirty="0" smtClean="0"/>
              <a:t> servicios de </a:t>
            </a:r>
            <a:r>
              <a:rPr lang="gl-ES" sz="1400" baseline="0" dirty="0" err="1" smtClean="0"/>
              <a:t>salud</a:t>
            </a:r>
            <a:r>
              <a:rPr lang="gl-ES" sz="1400" baseline="0" dirty="0" smtClean="0"/>
              <a:t> con los que colaboramos de forma regular (programas de habituación, </a:t>
            </a:r>
            <a:r>
              <a:rPr lang="gl-ES" sz="1400" baseline="0" dirty="0" err="1" smtClean="0"/>
              <a:t>desensibilización</a:t>
            </a:r>
            <a:r>
              <a:rPr lang="gl-ES" sz="1400" baseline="0" dirty="0" smtClean="0"/>
              <a:t>, </a:t>
            </a:r>
            <a:r>
              <a:rPr lang="gl-ES" sz="1400" baseline="0" dirty="0" err="1" smtClean="0"/>
              <a:t>investigaciones</a:t>
            </a:r>
            <a:r>
              <a:rPr lang="gl-ES" sz="1400" baseline="0" dirty="0" smtClean="0"/>
              <a:t>).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gl-ES" sz="1400" baseline="0" dirty="0" err="1" smtClean="0"/>
              <a:t>Aunque</a:t>
            </a:r>
            <a:r>
              <a:rPr lang="gl-ES" sz="1400" baseline="0" dirty="0" smtClean="0"/>
              <a:t> no aparece </a:t>
            </a:r>
            <a:r>
              <a:rPr lang="gl-ES" sz="1400" baseline="0" dirty="0" err="1" smtClean="0"/>
              <a:t>reflejado</a:t>
            </a:r>
            <a:r>
              <a:rPr lang="gl-ES" sz="1400" baseline="0" dirty="0" smtClean="0"/>
              <a:t> en los años 2011 12 </a:t>
            </a:r>
            <a:r>
              <a:rPr lang="gl-ES" sz="1400" baseline="0" dirty="0" err="1" smtClean="0"/>
              <a:t>también</a:t>
            </a:r>
            <a:r>
              <a:rPr lang="gl-ES" sz="1400" baseline="0" dirty="0" smtClean="0"/>
              <a:t> colaboramos con la </a:t>
            </a:r>
            <a:r>
              <a:rPr lang="gl-ES" sz="1400" baseline="0" dirty="0" err="1" smtClean="0"/>
              <a:t>Facultad</a:t>
            </a:r>
            <a:r>
              <a:rPr lang="gl-ES" sz="1400" baseline="0" dirty="0" smtClean="0"/>
              <a:t> de Enfermería de la USC y de forma paralela este </a:t>
            </a:r>
            <a:r>
              <a:rPr lang="gl-ES" sz="1400" baseline="0" dirty="0" err="1" smtClean="0"/>
              <a:t>trabajo</a:t>
            </a:r>
            <a:r>
              <a:rPr lang="gl-ES" sz="1400" baseline="0" dirty="0" smtClean="0"/>
              <a:t> </a:t>
            </a:r>
            <a:r>
              <a:rPr lang="gl-ES" sz="1400" baseline="0" dirty="0" err="1" smtClean="0"/>
              <a:t>también</a:t>
            </a:r>
            <a:r>
              <a:rPr lang="gl-ES" sz="1400" baseline="0" dirty="0" smtClean="0"/>
              <a:t> se </a:t>
            </a:r>
            <a:r>
              <a:rPr lang="gl-ES" sz="1400" baseline="0" dirty="0" err="1" smtClean="0"/>
              <a:t>desarrolló</a:t>
            </a:r>
            <a:r>
              <a:rPr lang="gl-ES" sz="1400" baseline="0" dirty="0" smtClean="0"/>
              <a:t> en </a:t>
            </a:r>
            <a:r>
              <a:rPr lang="gl-ES" sz="1400" baseline="0" dirty="0" err="1" smtClean="0"/>
              <a:t>nuestro</a:t>
            </a:r>
            <a:r>
              <a:rPr lang="gl-ES" sz="1400" baseline="0" dirty="0" smtClean="0"/>
              <a:t> propio centro.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gl-ES" sz="1400" baseline="0" dirty="0" smtClean="0"/>
              <a:t>IMPORTANCIA EXPERIENCIA ODONTOLOGÍA: modelo e inspiración para el </a:t>
            </a:r>
            <a:r>
              <a:rPr lang="gl-ES" sz="1400" baseline="0" dirty="0" err="1" smtClean="0"/>
              <a:t>proyecto</a:t>
            </a:r>
            <a:r>
              <a:rPr lang="gl-ES" sz="1400" baseline="0" dirty="0" smtClean="0"/>
              <a:t> de </a:t>
            </a:r>
            <a:r>
              <a:rPr lang="gl-ES" sz="1400" baseline="0" dirty="0" err="1" smtClean="0"/>
              <a:t>ginecología</a:t>
            </a:r>
            <a:r>
              <a:rPr lang="gl-ES" sz="1400" baseline="0" dirty="0" smtClean="0"/>
              <a:t> por los resultados conseguidos: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gl-ES" sz="1400" baseline="0" dirty="0" smtClean="0"/>
              <a:t>- </a:t>
            </a:r>
            <a:r>
              <a:rPr lang="gl-ES" sz="1400" baseline="0" dirty="0" err="1" smtClean="0"/>
              <a:t>Mejora</a:t>
            </a:r>
            <a:r>
              <a:rPr lang="gl-ES" sz="1400" baseline="0" dirty="0" smtClean="0"/>
              <a:t> en el diagnóstico y </a:t>
            </a:r>
            <a:r>
              <a:rPr lang="gl-ES" sz="1400" baseline="0" dirty="0" err="1" smtClean="0"/>
              <a:t>tratamiento</a:t>
            </a:r>
            <a:r>
              <a:rPr lang="gl-ES" sz="1400" baseline="0" dirty="0" smtClean="0"/>
              <a:t> de diferentes </a:t>
            </a:r>
            <a:r>
              <a:rPr lang="gl-ES" sz="1400" baseline="0" dirty="0" err="1" smtClean="0"/>
              <a:t>patologías</a:t>
            </a:r>
            <a:r>
              <a:rPr lang="gl-ES" sz="1400" baseline="0" dirty="0" smtClean="0"/>
              <a:t> </a:t>
            </a:r>
            <a:r>
              <a:rPr lang="gl-ES" sz="1400" baseline="0" dirty="0" err="1" smtClean="0"/>
              <a:t>orales</a:t>
            </a:r>
            <a:endParaRPr lang="gl-ES" sz="1400" baseline="0" dirty="0" smtClean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gl-ES" sz="1400" baseline="0" dirty="0" smtClean="0"/>
              <a:t>Adquisición de recursos y </a:t>
            </a:r>
            <a:r>
              <a:rPr lang="gl-ES" sz="1400" baseline="0" dirty="0" err="1" smtClean="0"/>
              <a:t>estrategias</a:t>
            </a:r>
            <a:r>
              <a:rPr lang="gl-ES" sz="1400" baseline="0" dirty="0" smtClean="0"/>
              <a:t> adecuadas por parte de profesionales sanitarios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gl-ES" sz="1400" baseline="0" dirty="0" smtClean="0"/>
              <a:t>Uso más eficiente de los recursos sanitarios (- nº de consultas, - uso del quirófano).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gl-ES" sz="1400" baseline="0" dirty="0" smtClean="0"/>
          </a:p>
        </p:txBody>
      </p:sp>
      <p:sp>
        <p:nvSpPr>
          <p:cNvPr id="198" name="Google Shape;19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gl-ES" dirty="0" smtClean="0"/>
              <a:t>Durante</a:t>
            </a:r>
            <a:r>
              <a:rPr lang="gl-ES" baseline="0" dirty="0" smtClean="0"/>
              <a:t> el año 2017. </a:t>
            </a:r>
            <a:r>
              <a:rPr lang="gl-ES" baseline="0" dirty="0" err="1" smtClean="0"/>
              <a:t>Reuniones</a:t>
            </a:r>
            <a:r>
              <a:rPr lang="gl-ES" baseline="0" dirty="0" smtClean="0"/>
              <a:t> con la </a:t>
            </a:r>
            <a:r>
              <a:rPr lang="gl-ES" b="1" baseline="0" dirty="0" smtClean="0"/>
              <a:t>Subdirección de </a:t>
            </a:r>
            <a:r>
              <a:rPr lang="gl-ES" b="1" baseline="0" dirty="0" err="1" smtClean="0"/>
              <a:t>Calidad</a:t>
            </a:r>
            <a:r>
              <a:rPr lang="gl-ES" b="1" baseline="0" dirty="0" smtClean="0"/>
              <a:t> y Atención </a:t>
            </a:r>
            <a:r>
              <a:rPr lang="gl-ES" b="1" baseline="0" dirty="0" err="1" smtClean="0"/>
              <a:t>al</a:t>
            </a:r>
            <a:r>
              <a:rPr lang="gl-ES" b="1" baseline="0" dirty="0" smtClean="0"/>
              <a:t> Paciente </a:t>
            </a:r>
            <a:r>
              <a:rPr lang="gl-ES" baseline="0" dirty="0" smtClean="0"/>
              <a:t>CHUS. </a:t>
            </a:r>
            <a:r>
              <a:rPr lang="gl-ES" b="1" baseline="0" dirty="0" smtClean="0"/>
              <a:t>Se </a:t>
            </a:r>
            <a:r>
              <a:rPr lang="gl-ES" b="1" baseline="0" dirty="0" err="1" smtClean="0"/>
              <a:t>plantearon</a:t>
            </a:r>
            <a:r>
              <a:rPr lang="gl-ES" baseline="0" dirty="0" smtClean="0"/>
              <a:t>: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gl-ES" baseline="0" dirty="0" smtClean="0"/>
              <a:t>Dificultades de las </a:t>
            </a:r>
            <a:r>
              <a:rPr lang="gl-ES" baseline="0" dirty="0" err="1" smtClean="0"/>
              <a:t>personas</a:t>
            </a:r>
            <a:r>
              <a:rPr lang="gl-ES" baseline="0" dirty="0" smtClean="0"/>
              <a:t> con autismo en los </a:t>
            </a:r>
            <a:r>
              <a:rPr lang="gl-ES" baseline="0" dirty="0" err="1" smtClean="0"/>
              <a:t>entornos</a:t>
            </a:r>
            <a:r>
              <a:rPr lang="gl-ES" baseline="0" dirty="0" smtClean="0"/>
              <a:t> sanitarios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gl-ES" baseline="0" dirty="0" err="1" smtClean="0"/>
              <a:t>Preocupaciones</a:t>
            </a:r>
            <a:r>
              <a:rPr lang="gl-ES" baseline="0" dirty="0" smtClean="0"/>
              <a:t> manifestadas por las familias y los profesionales del servicio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gl-ES" baseline="0" dirty="0" smtClean="0"/>
              <a:t>Resultados evidenciados en el programa de </a:t>
            </a:r>
            <a:r>
              <a:rPr lang="gl-ES" baseline="0" dirty="0" err="1" smtClean="0"/>
              <a:t>odontología</a:t>
            </a:r>
            <a:r>
              <a:rPr lang="gl-ES" baseline="0" dirty="0" smtClean="0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gl-ES" baseline="0" dirty="0" smtClean="0"/>
              <a:t>La importancia del profesional sanitario de referencia.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gl-ES" baseline="0" dirty="0" smtClean="0"/>
              <a:t>Se realiza una </a:t>
            </a:r>
            <a:r>
              <a:rPr lang="gl-ES" b="1" baseline="0" dirty="0" err="1" smtClean="0"/>
              <a:t>propuesta</a:t>
            </a:r>
            <a:r>
              <a:rPr lang="gl-ES" b="1" baseline="0" dirty="0" smtClean="0"/>
              <a:t> de intervención </a:t>
            </a:r>
            <a:r>
              <a:rPr lang="gl-ES" baseline="0" dirty="0" smtClean="0"/>
              <a:t>en torno a: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gl-ES" baseline="0" dirty="0" smtClean="0"/>
              <a:t>un programa de habituación a la consulta </a:t>
            </a:r>
            <a:r>
              <a:rPr lang="gl-ES" baseline="0" dirty="0" err="1" smtClean="0"/>
              <a:t>ginecológica</a:t>
            </a:r>
            <a:endParaRPr lang="gl-ES" baseline="0" dirty="0" smtClean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gl-ES" baseline="0" dirty="0" smtClean="0"/>
              <a:t>La </a:t>
            </a:r>
            <a:r>
              <a:rPr lang="gl-ES" baseline="0" dirty="0" err="1" smtClean="0"/>
              <a:t>mejora</a:t>
            </a:r>
            <a:r>
              <a:rPr lang="gl-ES" baseline="0" dirty="0" smtClean="0"/>
              <a:t> en aspectos como la </a:t>
            </a:r>
            <a:r>
              <a:rPr lang="gl-ES" baseline="0" dirty="0" err="1" smtClean="0"/>
              <a:t>acc</a:t>
            </a:r>
            <a:r>
              <a:rPr lang="gl-ES" baseline="0" dirty="0" smtClean="0"/>
              <a:t>. Cognitiva, creación de </a:t>
            </a:r>
            <a:r>
              <a:rPr lang="gl-ES" baseline="0" dirty="0" err="1" smtClean="0"/>
              <a:t>espacios</a:t>
            </a:r>
            <a:r>
              <a:rPr lang="gl-ES" baseline="0" dirty="0" smtClean="0"/>
              <a:t> de espera con menos estimulación, </a:t>
            </a:r>
            <a:r>
              <a:rPr lang="gl-ES" baseline="0" dirty="0" err="1" smtClean="0"/>
              <a:t>reducción</a:t>
            </a:r>
            <a:r>
              <a:rPr lang="gl-ES" baseline="0" dirty="0" smtClean="0"/>
              <a:t> de </a:t>
            </a:r>
            <a:r>
              <a:rPr lang="gl-ES" baseline="0" dirty="0" err="1" smtClean="0"/>
              <a:t>tiempos</a:t>
            </a:r>
            <a:r>
              <a:rPr lang="gl-ES" baseline="0" dirty="0" smtClean="0"/>
              <a:t> de espera y </a:t>
            </a:r>
            <a:r>
              <a:rPr lang="gl-ES" baseline="0" dirty="0" err="1" smtClean="0"/>
              <a:t>gestión</a:t>
            </a:r>
            <a:r>
              <a:rPr lang="gl-ES" baseline="0" dirty="0" smtClean="0"/>
              <a:t> de citas.</a:t>
            </a:r>
            <a:endParaRPr dirty="0"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gl-ES" dirty="0" smtClean="0"/>
              <a:t>Esta</a:t>
            </a:r>
            <a:r>
              <a:rPr lang="gl-ES" baseline="0" dirty="0" smtClean="0"/>
              <a:t> Subdirección nos </a:t>
            </a:r>
            <a:r>
              <a:rPr lang="gl-ES" baseline="0" dirty="0" err="1" smtClean="0"/>
              <a:t>puso</a:t>
            </a:r>
            <a:r>
              <a:rPr lang="gl-ES" baseline="0" dirty="0" smtClean="0"/>
              <a:t> en contacto con el Servicio de </a:t>
            </a:r>
            <a:r>
              <a:rPr lang="gl-ES" baseline="0" dirty="0" err="1" smtClean="0"/>
              <a:t>Ginecología</a:t>
            </a:r>
            <a:r>
              <a:rPr lang="gl-ES" baseline="0" dirty="0" smtClean="0"/>
              <a:t> del hospital. Se </a:t>
            </a:r>
            <a:r>
              <a:rPr lang="gl-ES" baseline="0" dirty="0" err="1" smtClean="0"/>
              <a:t>estableción</a:t>
            </a:r>
            <a:r>
              <a:rPr lang="gl-ES" baseline="0" dirty="0" smtClean="0"/>
              <a:t> un grupo de </a:t>
            </a:r>
            <a:r>
              <a:rPr lang="gl-ES" baseline="0" dirty="0" err="1" smtClean="0"/>
              <a:t>trabajo</a:t>
            </a:r>
            <a:r>
              <a:rPr lang="gl-ES" baseline="0" dirty="0" smtClean="0"/>
              <a:t> con la </a:t>
            </a:r>
            <a:r>
              <a:rPr lang="gl-ES" baseline="0" dirty="0" err="1" smtClean="0"/>
              <a:t>doctora</a:t>
            </a:r>
            <a:r>
              <a:rPr lang="gl-ES" baseline="0" dirty="0" smtClean="0"/>
              <a:t> y los profesionales del servicio en el que se determinaron: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gl-ES" baseline="0" dirty="0" smtClean="0"/>
              <a:t>Las necesidades y los </a:t>
            </a:r>
            <a:r>
              <a:rPr lang="gl-ES" baseline="0" dirty="0" err="1" smtClean="0"/>
              <a:t>objetivos</a:t>
            </a:r>
            <a:r>
              <a:rPr lang="gl-ES" baseline="0" dirty="0" smtClean="0"/>
              <a:t> específicos a </a:t>
            </a:r>
            <a:r>
              <a:rPr lang="gl-ES" baseline="0" dirty="0" err="1" smtClean="0"/>
              <a:t>trabajar</a:t>
            </a:r>
            <a:r>
              <a:rPr lang="gl-ES" baseline="0" dirty="0" smtClean="0"/>
              <a:t> para la realización de una exploración </a:t>
            </a:r>
            <a:r>
              <a:rPr lang="gl-ES" baseline="0" dirty="0" err="1" smtClean="0"/>
              <a:t>ginecológica</a:t>
            </a:r>
            <a:r>
              <a:rPr lang="gl-ES" baseline="0" dirty="0" smtClean="0"/>
              <a:t>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gl-ES" baseline="0" dirty="0" smtClean="0"/>
              <a:t>Se establece un programa con los </a:t>
            </a:r>
            <a:r>
              <a:rPr lang="gl-ES" baseline="0" dirty="0" err="1" smtClean="0"/>
              <a:t>objetivos</a:t>
            </a:r>
            <a:r>
              <a:rPr lang="gl-ES" baseline="0" dirty="0" smtClean="0"/>
              <a:t> y la secuencia de pasos concreta.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gl-ES" baseline="0" dirty="0" smtClean="0"/>
              <a:t>La </a:t>
            </a:r>
            <a:r>
              <a:rPr lang="gl-ES" baseline="0" dirty="0" err="1" smtClean="0"/>
              <a:t>ginecóloga</a:t>
            </a:r>
            <a:r>
              <a:rPr lang="gl-ES" baseline="0" dirty="0" smtClean="0"/>
              <a:t> </a:t>
            </a:r>
            <a:r>
              <a:rPr lang="gl-ES" baseline="0" dirty="0" err="1" smtClean="0"/>
              <a:t>mostró</a:t>
            </a:r>
            <a:r>
              <a:rPr lang="gl-ES" baseline="0" dirty="0" smtClean="0"/>
              <a:t> la secuenciación exacta de los diferentes pasos tal y como se realizarían el día de la consulta, la forma de realizar estas </a:t>
            </a:r>
            <a:r>
              <a:rPr lang="gl-ES" baseline="0" dirty="0" err="1" smtClean="0"/>
              <a:t>pruebas</a:t>
            </a:r>
            <a:r>
              <a:rPr lang="gl-ES" baseline="0" dirty="0" smtClean="0"/>
              <a:t> y el </a:t>
            </a:r>
            <a:r>
              <a:rPr lang="gl-ES" baseline="0" dirty="0" err="1" smtClean="0"/>
              <a:t>manejo</a:t>
            </a:r>
            <a:r>
              <a:rPr lang="gl-ES" baseline="0" dirty="0" smtClean="0"/>
              <a:t> del instrumental necesario. </a:t>
            </a:r>
            <a:endParaRPr dirty="0"/>
          </a:p>
        </p:txBody>
      </p:sp>
      <p:sp>
        <p:nvSpPr>
          <p:cNvPr id="246" name="Google Shape;24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2"/>
          <p:cNvSpPr txBox="1">
            <a:spLocks noGrp="1"/>
          </p:cNvSpPr>
          <p:nvPr>
            <p:ph type="ctrTitle"/>
          </p:nvPr>
        </p:nvSpPr>
        <p:spPr>
          <a:xfrm>
            <a:off x="1524000" y="1679575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2"/>
          <p:cNvSpPr txBox="1">
            <a:spLocks noGrp="1"/>
          </p:cNvSpPr>
          <p:nvPr>
            <p:ph type="subTitle" idx="1"/>
          </p:nvPr>
        </p:nvSpPr>
        <p:spPr>
          <a:xfrm>
            <a:off x="1524000" y="4167425"/>
            <a:ext cx="9144000" cy="1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1"/>
          <p:cNvSpPr txBox="1">
            <a:spLocks noGrp="1"/>
          </p:cNvSpPr>
          <p:nvPr>
            <p:ph type="title"/>
          </p:nvPr>
        </p:nvSpPr>
        <p:spPr>
          <a:xfrm>
            <a:off x="1021976" y="365125"/>
            <a:ext cx="1033182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1"/>
          <p:cNvSpPr txBox="1">
            <a:spLocks noGrp="1"/>
          </p:cNvSpPr>
          <p:nvPr>
            <p:ph type="body" idx="1"/>
          </p:nvPr>
        </p:nvSpPr>
        <p:spPr>
          <a:xfrm rot="5400000">
            <a:off x="4196136" y="-1348535"/>
            <a:ext cx="3983504" cy="10331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995082" y="365125"/>
            <a:ext cx="1035871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body" idx="1"/>
          </p:nvPr>
        </p:nvSpPr>
        <p:spPr>
          <a:xfrm>
            <a:off x="995082" y="1825625"/>
            <a:ext cx="10358718" cy="398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6"/>
          <p:cNvSpPr txBox="1">
            <a:spLocks noGrp="1"/>
          </p:cNvSpPr>
          <p:nvPr>
            <p:ph type="title"/>
          </p:nvPr>
        </p:nvSpPr>
        <p:spPr>
          <a:xfrm>
            <a:off x="1021976" y="365125"/>
            <a:ext cx="1033182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8"/>
          <p:cNvSpPr txBox="1">
            <a:spLocks noGrp="1"/>
          </p:cNvSpPr>
          <p:nvPr>
            <p:ph type="title"/>
          </p:nvPr>
        </p:nvSpPr>
        <p:spPr>
          <a:xfrm>
            <a:off x="1021976" y="365125"/>
            <a:ext cx="1033182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theme" Target="../theme/theme2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1021976" y="365125"/>
            <a:ext cx="1033182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1021976" y="1825625"/>
            <a:ext cx="10331824" cy="398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" name="Google Shape;12;p21"/>
          <p:cNvPicPr preferRelativeResize="0"/>
          <p:nvPr/>
        </p:nvPicPr>
        <p:blipFill rotWithShape="1">
          <a:blip r:embed="rId13">
            <a:alphaModFix/>
          </a:blip>
          <a:srcRect t="35595" b="36170"/>
          <a:stretch/>
        </p:blipFill>
        <p:spPr>
          <a:xfrm>
            <a:off x="4874889" y="6240337"/>
            <a:ext cx="2063160" cy="41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1"/>
          <p:cNvPicPr preferRelativeResize="0"/>
          <p:nvPr/>
        </p:nvPicPr>
        <p:blipFill rotWithShape="1">
          <a:blip r:embed="rId14">
            <a:alphaModFix/>
          </a:blip>
          <a:srcRect l="13522" t="25203" b="33225"/>
          <a:stretch/>
        </p:blipFill>
        <p:spPr>
          <a:xfrm>
            <a:off x="1888535" y="6171949"/>
            <a:ext cx="1363889" cy="463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239475" y="6214078"/>
            <a:ext cx="1266473" cy="50405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33"/>
          <p:cNvPicPr preferRelativeResize="0"/>
          <p:nvPr/>
        </p:nvPicPr>
        <p:blipFill rotWithShape="1">
          <a:blip r:embed="rId2">
            <a:alphaModFix/>
          </a:blip>
          <a:srcRect t="35595" b="36170"/>
          <a:stretch/>
        </p:blipFill>
        <p:spPr>
          <a:xfrm>
            <a:off x="4874889" y="6240337"/>
            <a:ext cx="2063160" cy="41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33"/>
          <p:cNvPicPr preferRelativeResize="0"/>
          <p:nvPr/>
        </p:nvPicPr>
        <p:blipFill rotWithShape="1">
          <a:blip r:embed="rId3">
            <a:alphaModFix/>
          </a:blip>
          <a:srcRect l="13522" t="25203" b="33225"/>
          <a:stretch/>
        </p:blipFill>
        <p:spPr>
          <a:xfrm>
            <a:off x="1888535" y="6171949"/>
            <a:ext cx="1363889" cy="463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39475" y="6214078"/>
            <a:ext cx="1266473" cy="50405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hyperlink" Target="mailto:cdmontedogozo@aspanaes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"/>
          <p:cNvPicPr preferRelativeResize="0"/>
          <p:nvPr/>
        </p:nvPicPr>
        <p:blipFill rotWithShape="1">
          <a:blip r:embed="rId3">
            <a:alphaModFix/>
          </a:blip>
          <a:srcRect t="17118" b="12943"/>
          <a:stretch/>
        </p:blipFill>
        <p:spPr>
          <a:xfrm>
            <a:off x="2207418" y="557127"/>
            <a:ext cx="8184851" cy="4049944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 txBox="1">
            <a:spLocks noGrp="1"/>
          </p:cNvSpPr>
          <p:nvPr>
            <p:ph type="ctrTitle"/>
          </p:nvPr>
        </p:nvSpPr>
        <p:spPr>
          <a:xfrm>
            <a:off x="1144437" y="2681284"/>
            <a:ext cx="10482262" cy="1683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s-ES" b="1"/>
              <a:t>El derecho a la atención ginecológica en mujeres con autismo y D.I.</a:t>
            </a:r>
            <a:endParaRPr/>
          </a:p>
        </p:txBody>
      </p:sp>
      <p:sp>
        <p:nvSpPr>
          <p:cNvPr id="94" name="Google Shape;94;p1"/>
          <p:cNvSpPr txBox="1"/>
          <p:nvPr/>
        </p:nvSpPr>
        <p:spPr>
          <a:xfrm>
            <a:off x="1445356" y="4607071"/>
            <a:ext cx="93012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RAÚL CRESPO GARCÍA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Director SADT Aspanaes Santiago</a:t>
            </a:r>
            <a:endParaRPr/>
          </a:p>
        </p:txBody>
      </p:sp>
      <p:pic>
        <p:nvPicPr>
          <p:cNvPr id="95" name="Google Shape;9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71894" y="224854"/>
            <a:ext cx="1128533" cy="645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/>
          <p:cNvPicPr preferRelativeResize="0"/>
          <p:nvPr/>
        </p:nvPicPr>
        <p:blipFill rotWithShape="1">
          <a:blip r:embed="rId5">
            <a:alphaModFix/>
          </a:blip>
          <a:srcRect t="1664" r="1354" b="45792"/>
          <a:stretch/>
        </p:blipFill>
        <p:spPr>
          <a:xfrm rot="5400000">
            <a:off x="-2908960" y="2927067"/>
            <a:ext cx="6858002" cy="1003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0"/>
          <p:cNvSpPr/>
          <p:nvPr/>
        </p:nvSpPr>
        <p:spPr>
          <a:xfrm>
            <a:off x="0" y="0"/>
            <a:ext cx="12192000" cy="6038849"/>
          </a:xfrm>
          <a:prstGeom prst="rect">
            <a:avLst/>
          </a:prstGeom>
          <a:solidFill>
            <a:srgbClr val="EAF7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B2E9E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10"/>
          <p:cNvSpPr/>
          <p:nvPr/>
        </p:nvSpPr>
        <p:spPr>
          <a:xfrm>
            <a:off x="7618678" y="133349"/>
            <a:ext cx="4411398" cy="579319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0"/>
          <p:cNvSpPr txBox="1"/>
          <p:nvPr/>
        </p:nvSpPr>
        <p:spPr>
          <a:xfrm>
            <a:off x="352425" y="224253"/>
            <a:ext cx="4158631" cy="727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C7C3"/>
              </a:buClr>
              <a:buSzPts val="4800"/>
              <a:buFont typeface="Calibri"/>
              <a:buNone/>
            </a:pPr>
            <a:r>
              <a:rPr lang="es-ES" sz="4800" b="1">
                <a:solidFill>
                  <a:srgbClr val="33C7C3"/>
                </a:solidFill>
                <a:latin typeface="Calibri"/>
                <a:ea typeface="Calibri"/>
                <a:cs typeface="Calibri"/>
                <a:sym typeface="Calibri"/>
              </a:rPr>
              <a:t>Metodología</a:t>
            </a:r>
            <a:endParaRPr/>
          </a:p>
        </p:txBody>
      </p:sp>
      <p:sp>
        <p:nvSpPr>
          <p:cNvPr id="271" name="Google Shape;271;p10"/>
          <p:cNvSpPr txBox="1"/>
          <p:nvPr/>
        </p:nvSpPr>
        <p:spPr>
          <a:xfrm>
            <a:off x="537456" y="1069478"/>
            <a:ext cx="7081222" cy="486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s-E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participantes: </a:t>
            </a:r>
            <a:r>
              <a:rPr lang="es-E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s-E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(2017); </a:t>
            </a:r>
            <a:r>
              <a:rPr lang="es-E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r>
              <a:rPr lang="es-E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(2024)</a:t>
            </a:r>
            <a:endParaRPr dirty="0"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s-E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Edades: </a:t>
            </a:r>
            <a:r>
              <a:rPr lang="es-E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 – 38 años</a:t>
            </a:r>
            <a:endParaRPr dirty="0"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s-E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Ninguna había acudido previamente a consulta de ginecología</a:t>
            </a:r>
            <a:endParaRPr dirty="0"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s-E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Elaboración de </a:t>
            </a:r>
            <a:r>
              <a:rPr lang="es-E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fichas de conocimiento personal </a:t>
            </a:r>
            <a:r>
              <a:rPr lang="es-E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(datos </a:t>
            </a:r>
            <a:r>
              <a:rPr lang="es-E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salud) y </a:t>
            </a:r>
            <a:r>
              <a:rPr lang="es-ES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Registro de sesiones</a:t>
            </a:r>
            <a:r>
              <a:rPr lang="es-E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s-E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Establecimiento </a:t>
            </a:r>
            <a:r>
              <a:rPr lang="es-E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línea base inicial</a:t>
            </a:r>
            <a:endParaRPr dirty="0"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s-E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Profesionales:</a:t>
            </a:r>
            <a:r>
              <a:rPr lang="es-E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Auxiliar enfermería, TO, Ginecóloga. </a:t>
            </a:r>
            <a:endParaRPr dirty="0"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s-E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sesión semanal </a:t>
            </a:r>
            <a:r>
              <a:rPr lang="es-E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(1:30h) – 4 o 5 personas</a:t>
            </a:r>
            <a:endParaRPr dirty="0"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s-E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Criterios de alcance de los objetivos:</a:t>
            </a:r>
            <a:endParaRPr dirty="0"/>
          </a:p>
          <a:p>
            <a:pPr marL="742950" marR="0" lvl="1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s-E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mostrar conductas disruptivas, de escape o evitación</a:t>
            </a:r>
            <a:endParaRPr dirty="0"/>
          </a:p>
          <a:p>
            <a:pPr marL="742950" marR="0" lvl="1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s-E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Ausencia de </a:t>
            </a:r>
            <a:r>
              <a:rPr lang="es-E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malestar significativo. </a:t>
            </a:r>
            <a:endParaRPr dirty="0"/>
          </a:p>
        </p:txBody>
      </p:sp>
      <p:pic>
        <p:nvPicPr>
          <p:cNvPr id="272" name="Google Shape;272;p10"/>
          <p:cNvPicPr preferRelativeResize="0"/>
          <p:nvPr/>
        </p:nvPicPr>
        <p:blipFill rotWithShape="1">
          <a:blip r:embed="rId3">
            <a:alphaModFix/>
          </a:blip>
          <a:srcRect l="5026" t="1710" r="3620" b="3043"/>
          <a:stretch/>
        </p:blipFill>
        <p:spPr>
          <a:xfrm>
            <a:off x="8087200" y="351724"/>
            <a:ext cx="3555396" cy="5024439"/>
          </a:xfrm>
          <a:prstGeom prst="rect">
            <a:avLst/>
          </a:prstGeom>
          <a:noFill/>
          <a:ln w="19050" cap="flat" cmpd="sng">
            <a:solidFill>
              <a:srgbClr val="B2E9EF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273" name="Google Shape;273;p10"/>
          <p:cNvPicPr preferRelativeResize="0"/>
          <p:nvPr/>
        </p:nvPicPr>
        <p:blipFill rotWithShape="1">
          <a:blip r:embed="rId4">
            <a:alphaModFix/>
          </a:blip>
          <a:srcRect t="9858"/>
          <a:stretch/>
        </p:blipFill>
        <p:spPr>
          <a:xfrm>
            <a:off x="2836691" y="65535"/>
            <a:ext cx="3789366" cy="10445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74" name="Google Shape;274;p10"/>
          <p:cNvSpPr txBox="1"/>
          <p:nvPr/>
        </p:nvSpPr>
        <p:spPr>
          <a:xfrm>
            <a:off x="8861514" y="5497993"/>
            <a:ext cx="27881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Registro de sesiones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2"/>
          <p:cNvSpPr/>
          <p:nvPr/>
        </p:nvSpPr>
        <p:spPr>
          <a:xfrm>
            <a:off x="0" y="14192"/>
            <a:ext cx="7744408" cy="6018245"/>
          </a:xfrm>
          <a:prstGeom prst="rect">
            <a:avLst/>
          </a:prstGeom>
          <a:solidFill>
            <a:srgbClr val="F2F2F2"/>
          </a:solidFill>
          <a:ln w="381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" name="Google Shape;29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074" y="999063"/>
            <a:ext cx="4655444" cy="3491583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sp>
        <p:nvSpPr>
          <p:cNvPr id="297" name="Google Shape;297;p12"/>
          <p:cNvSpPr txBox="1">
            <a:spLocks noGrp="1"/>
          </p:cNvSpPr>
          <p:nvPr>
            <p:ph type="title"/>
          </p:nvPr>
        </p:nvSpPr>
        <p:spPr>
          <a:xfrm>
            <a:off x="323074" y="174322"/>
            <a:ext cx="7206730" cy="727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3600"/>
              <a:buFont typeface="Calibri"/>
              <a:buNone/>
            </a:pPr>
            <a:r>
              <a:rPr lang="es-ES" sz="3600" b="1">
                <a:solidFill>
                  <a:srgbClr val="757070"/>
                </a:solidFill>
              </a:rPr>
              <a:t>Estrategias de intervención SADT</a:t>
            </a:r>
            <a:endParaRPr/>
          </a:p>
        </p:txBody>
      </p:sp>
      <p:pic>
        <p:nvPicPr>
          <p:cNvPr id="298" name="Google Shape;298;p12"/>
          <p:cNvPicPr preferRelativeResize="0"/>
          <p:nvPr/>
        </p:nvPicPr>
        <p:blipFill rotWithShape="1">
          <a:blip r:embed="rId4">
            <a:alphaModFix/>
          </a:blip>
          <a:srcRect l="1014"/>
          <a:stretch/>
        </p:blipFill>
        <p:spPr>
          <a:xfrm>
            <a:off x="4264085" y="1527820"/>
            <a:ext cx="3159970" cy="4256469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sp>
        <p:nvSpPr>
          <p:cNvPr id="299" name="Google Shape;299;p12"/>
          <p:cNvSpPr/>
          <p:nvPr/>
        </p:nvSpPr>
        <p:spPr>
          <a:xfrm>
            <a:off x="669439" y="1257921"/>
            <a:ext cx="6365844" cy="4256469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Google Shape;300;p12"/>
          <p:cNvPicPr preferRelativeResize="0"/>
          <p:nvPr/>
        </p:nvPicPr>
        <p:blipFill rotWithShape="1">
          <a:blip r:embed="rId5">
            <a:alphaModFix/>
          </a:blip>
          <a:srcRect r="9846"/>
          <a:stretch/>
        </p:blipFill>
        <p:spPr>
          <a:xfrm>
            <a:off x="7996807" y="279324"/>
            <a:ext cx="4001981" cy="2496991"/>
          </a:xfrm>
          <a:prstGeom prst="rect">
            <a:avLst/>
          </a:prstGeom>
          <a:noFill/>
          <a:ln w="7620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1" name="Google Shape;301;p12"/>
          <p:cNvPicPr preferRelativeResize="0"/>
          <p:nvPr/>
        </p:nvPicPr>
        <p:blipFill rotWithShape="1">
          <a:blip r:embed="rId6">
            <a:alphaModFix/>
          </a:blip>
          <a:srcRect l="2189"/>
          <a:stretch/>
        </p:blipFill>
        <p:spPr>
          <a:xfrm>
            <a:off x="7997570" y="3693378"/>
            <a:ext cx="4001219" cy="2301048"/>
          </a:xfrm>
          <a:prstGeom prst="rect">
            <a:avLst/>
          </a:prstGeom>
          <a:noFill/>
          <a:ln w="7620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02" name="Google Shape;302;p12"/>
          <p:cNvSpPr txBox="1"/>
          <p:nvPr/>
        </p:nvSpPr>
        <p:spPr>
          <a:xfrm>
            <a:off x="8362949" y="2880903"/>
            <a:ext cx="326969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Sesiones de simulación consulta ginecológica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1"/>
          <p:cNvSpPr/>
          <p:nvPr/>
        </p:nvSpPr>
        <p:spPr>
          <a:xfrm>
            <a:off x="0" y="0"/>
            <a:ext cx="12192000" cy="6048375"/>
          </a:xfrm>
          <a:prstGeom prst="rect">
            <a:avLst/>
          </a:prstGeom>
          <a:solidFill>
            <a:srgbClr val="F5F5F5"/>
          </a:solidFill>
          <a:ln w="381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1"/>
          <p:cNvSpPr txBox="1">
            <a:spLocks noGrp="1"/>
          </p:cNvSpPr>
          <p:nvPr>
            <p:ph type="title"/>
          </p:nvPr>
        </p:nvSpPr>
        <p:spPr>
          <a:xfrm>
            <a:off x="952501" y="126980"/>
            <a:ext cx="5930887" cy="727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ct val="100000"/>
              <a:buFont typeface="Calibri"/>
              <a:buNone/>
            </a:pPr>
            <a:r>
              <a:rPr lang="es-ES" sz="3600" b="1">
                <a:solidFill>
                  <a:srgbClr val="757070"/>
                </a:solidFill>
              </a:rPr>
              <a:t>Estrategias de intervención SADT</a:t>
            </a:r>
            <a:endParaRPr/>
          </a:p>
        </p:txBody>
      </p:sp>
      <p:pic>
        <p:nvPicPr>
          <p:cNvPr id="282" name="Google Shape;28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26363" y="161925"/>
            <a:ext cx="4193382" cy="559117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cxnSp>
        <p:nvCxnSpPr>
          <p:cNvPr id="283" name="Google Shape;283;p11"/>
          <p:cNvCxnSpPr/>
          <p:nvPr/>
        </p:nvCxnSpPr>
        <p:spPr>
          <a:xfrm>
            <a:off x="346068" y="3238500"/>
            <a:ext cx="7210425" cy="0"/>
          </a:xfrm>
          <a:prstGeom prst="straightConnector1">
            <a:avLst/>
          </a:prstGeom>
          <a:noFill/>
          <a:ln w="381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284" name="Google Shape;284;p11"/>
          <p:cNvCxnSpPr/>
          <p:nvPr/>
        </p:nvCxnSpPr>
        <p:spPr>
          <a:xfrm>
            <a:off x="3951281" y="854096"/>
            <a:ext cx="0" cy="4716730"/>
          </a:xfrm>
          <a:prstGeom prst="straightConnector1">
            <a:avLst/>
          </a:prstGeom>
          <a:noFill/>
          <a:ln w="381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pic>
        <p:nvPicPr>
          <p:cNvPr id="285" name="Google Shape;28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94150" y="3543917"/>
            <a:ext cx="3154147" cy="19431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6" name="Google Shape;286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6876" y="3546429"/>
            <a:ext cx="2900140" cy="19406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7" name="Google Shape;287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373" y="1017573"/>
            <a:ext cx="2787643" cy="20099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8" name="Google Shape;288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41838" y="1017574"/>
            <a:ext cx="2824144" cy="20362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89" name="Google Shape;289;p11"/>
          <p:cNvSpPr txBox="1"/>
          <p:nvPr/>
        </p:nvSpPr>
        <p:spPr>
          <a:xfrm>
            <a:off x="1283174" y="5601751"/>
            <a:ext cx="533621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Materiales explicativos y juegos adaptados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3"/>
          <p:cNvSpPr/>
          <p:nvPr/>
        </p:nvSpPr>
        <p:spPr>
          <a:xfrm>
            <a:off x="0" y="0"/>
            <a:ext cx="12192000" cy="6029325"/>
          </a:xfrm>
          <a:prstGeom prst="rect">
            <a:avLst/>
          </a:prstGeom>
          <a:solidFill>
            <a:srgbClr val="EAF7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3"/>
          <p:cNvSpPr/>
          <p:nvPr/>
        </p:nvSpPr>
        <p:spPr>
          <a:xfrm>
            <a:off x="0" y="870929"/>
            <a:ext cx="5333992" cy="423614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0" name="Google Shape;310;p13"/>
          <p:cNvCxnSpPr/>
          <p:nvPr/>
        </p:nvCxnSpPr>
        <p:spPr>
          <a:xfrm>
            <a:off x="8950641" y="828675"/>
            <a:ext cx="0" cy="2233472"/>
          </a:xfrm>
          <a:prstGeom prst="straightConnector1">
            <a:avLst/>
          </a:prstGeom>
          <a:noFill/>
          <a:ln w="38100" cap="flat" cmpd="sng">
            <a:solidFill>
              <a:srgbClr val="9FB8EC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sp>
        <p:nvSpPr>
          <p:cNvPr id="311" name="Google Shape;311;p13"/>
          <p:cNvSpPr txBox="1"/>
          <p:nvPr/>
        </p:nvSpPr>
        <p:spPr>
          <a:xfrm>
            <a:off x="352977" y="5368142"/>
            <a:ext cx="1148604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Entorno amigable | Estructuración del tiempo de espera | Estructuración del proceso (secuencia visual)</a:t>
            </a:r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title"/>
          </p:nvPr>
        </p:nvSpPr>
        <p:spPr>
          <a:xfrm>
            <a:off x="213845" y="122855"/>
            <a:ext cx="6380162" cy="727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4A0E6"/>
              </a:buClr>
              <a:buSzPct val="100000"/>
              <a:buFont typeface="Calibri"/>
              <a:buNone/>
            </a:pPr>
            <a:r>
              <a:rPr lang="es-ES" sz="3600" b="1">
                <a:solidFill>
                  <a:srgbClr val="84A0E6"/>
                </a:solidFill>
              </a:rPr>
              <a:t>Estrategias de intervención en el CHUS</a:t>
            </a:r>
            <a:endParaRPr sz="3600" b="1">
              <a:solidFill>
                <a:srgbClr val="757070"/>
              </a:solidFill>
            </a:endParaRPr>
          </a:p>
        </p:txBody>
      </p:sp>
      <p:cxnSp>
        <p:nvCxnSpPr>
          <p:cNvPr id="313" name="Google Shape;313;p13"/>
          <p:cNvCxnSpPr/>
          <p:nvPr/>
        </p:nvCxnSpPr>
        <p:spPr>
          <a:xfrm>
            <a:off x="5648325" y="3062147"/>
            <a:ext cx="6376977" cy="0"/>
          </a:xfrm>
          <a:prstGeom prst="straightConnector1">
            <a:avLst/>
          </a:prstGeom>
          <a:noFill/>
          <a:ln w="38100" cap="flat" cmpd="sng">
            <a:solidFill>
              <a:srgbClr val="9FB8EC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pic>
        <p:nvPicPr>
          <p:cNvPr id="314" name="Google Shape;314;p13"/>
          <p:cNvPicPr preferRelativeResize="0"/>
          <p:nvPr/>
        </p:nvPicPr>
        <p:blipFill rotWithShape="1">
          <a:blip r:embed="rId3">
            <a:alphaModFix/>
          </a:blip>
          <a:srcRect l="3636" t="2727" r="32625" b="16105"/>
          <a:stretch/>
        </p:blipFill>
        <p:spPr>
          <a:xfrm>
            <a:off x="5648325" y="3404801"/>
            <a:ext cx="2037273" cy="1459346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pic>
        <p:nvPicPr>
          <p:cNvPr id="315" name="Google Shape;315;p13"/>
          <p:cNvPicPr preferRelativeResize="0"/>
          <p:nvPr/>
        </p:nvPicPr>
        <p:blipFill rotWithShape="1">
          <a:blip r:embed="rId4">
            <a:alphaModFix/>
          </a:blip>
          <a:srcRect l="3737" t="2907" r="33333" b="16285"/>
          <a:stretch/>
        </p:blipFill>
        <p:spPr>
          <a:xfrm>
            <a:off x="9992361" y="3414474"/>
            <a:ext cx="1993600" cy="144000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pic>
        <p:nvPicPr>
          <p:cNvPr id="316" name="Google Shape;316;p13"/>
          <p:cNvPicPr preferRelativeResize="0"/>
          <p:nvPr/>
        </p:nvPicPr>
        <p:blipFill rotWithShape="1">
          <a:blip r:embed="rId5">
            <a:alphaModFix/>
          </a:blip>
          <a:srcRect l="3333" t="2716" r="33256" b="16365"/>
          <a:stretch/>
        </p:blipFill>
        <p:spPr>
          <a:xfrm>
            <a:off x="7835957" y="3414474"/>
            <a:ext cx="2006044" cy="144000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pic>
        <p:nvPicPr>
          <p:cNvPr id="317" name="Google Shape;31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98661" y="1112470"/>
            <a:ext cx="2739977" cy="16383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18" name="Google Shape;318;p13"/>
          <p:cNvPicPr preferRelativeResize="0"/>
          <p:nvPr/>
        </p:nvPicPr>
        <p:blipFill rotWithShape="1">
          <a:blip r:embed="rId7">
            <a:alphaModFix/>
          </a:blip>
          <a:srcRect l="30312" t="8000" r="25589" b="6950"/>
          <a:stretch/>
        </p:blipFill>
        <p:spPr>
          <a:xfrm>
            <a:off x="7374286" y="985434"/>
            <a:ext cx="1300133" cy="188021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19" name="Google Shape;319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09306" y="1289803"/>
            <a:ext cx="1406385" cy="128832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0" name="Google Shape;320;p13"/>
          <p:cNvPicPr preferRelativeResize="0"/>
          <p:nvPr/>
        </p:nvPicPr>
        <p:blipFill rotWithShape="1">
          <a:blip r:embed="rId9">
            <a:alphaModFix/>
          </a:blip>
          <a:srcRect t="17970" b="5115"/>
          <a:stretch/>
        </p:blipFill>
        <p:spPr>
          <a:xfrm>
            <a:off x="882527" y="1111044"/>
            <a:ext cx="3558810" cy="3691739"/>
          </a:xfrm>
          <a:prstGeom prst="rect">
            <a:avLst/>
          </a:prstGeom>
          <a:noFill/>
          <a:ln>
            <a:noFill/>
          </a:ln>
          <a:effectLst>
            <a:outerShdw blurRad="50800" dist="635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4"/>
          <p:cNvSpPr/>
          <p:nvPr/>
        </p:nvSpPr>
        <p:spPr>
          <a:xfrm>
            <a:off x="0" y="0"/>
            <a:ext cx="7600950" cy="6029325"/>
          </a:xfrm>
          <a:prstGeom prst="rect">
            <a:avLst/>
          </a:prstGeom>
          <a:solidFill>
            <a:srgbClr val="EAF7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14"/>
          <p:cNvSpPr/>
          <p:nvPr/>
        </p:nvSpPr>
        <p:spPr>
          <a:xfrm>
            <a:off x="745639" y="1145523"/>
            <a:ext cx="6064736" cy="4131849"/>
          </a:xfrm>
          <a:prstGeom prst="rect">
            <a:avLst/>
          </a:prstGeom>
          <a:noFill/>
          <a:ln w="381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14"/>
          <p:cNvSpPr txBox="1"/>
          <p:nvPr/>
        </p:nvSpPr>
        <p:spPr>
          <a:xfrm>
            <a:off x="587926" y="106322"/>
            <a:ext cx="6380162" cy="727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2500"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4A0E6"/>
              </a:buClr>
              <a:buSzPct val="100000"/>
              <a:buFont typeface="Calibri"/>
              <a:buNone/>
            </a:pPr>
            <a:r>
              <a:rPr lang="es-ES" sz="3600" b="1">
                <a:solidFill>
                  <a:srgbClr val="84A0E6"/>
                </a:solidFill>
                <a:latin typeface="Calibri"/>
                <a:ea typeface="Calibri"/>
                <a:cs typeface="Calibri"/>
                <a:sym typeface="Calibri"/>
              </a:rPr>
              <a:t>Estrategias de intervención en el CHUS</a:t>
            </a:r>
            <a:endParaRPr sz="3600" b="1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9" name="Google Shape;32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2269" y="939759"/>
            <a:ext cx="2260468" cy="3767447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pic>
        <p:nvPicPr>
          <p:cNvPr id="330" name="Google Shape;330;p14"/>
          <p:cNvPicPr preferRelativeResize="0"/>
          <p:nvPr/>
        </p:nvPicPr>
        <p:blipFill rotWithShape="1">
          <a:blip r:embed="rId4">
            <a:alphaModFix/>
          </a:blip>
          <a:srcRect l="21627" r="7799"/>
          <a:stretch/>
        </p:blipFill>
        <p:spPr>
          <a:xfrm>
            <a:off x="2507191" y="1590153"/>
            <a:ext cx="4695031" cy="3994542"/>
          </a:xfrm>
          <a:prstGeom prst="rect">
            <a:avLst/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sp>
        <p:nvSpPr>
          <p:cNvPr id="331" name="Google Shape;331;p14"/>
          <p:cNvSpPr txBox="1"/>
          <p:nvPr/>
        </p:nvSpPr>
        <p:spPr>
          <a:xfrm>
            <a:off x="7822869" y="700919"/>
            <a:ext cx="4369131" cy="5021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Personalización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Aproximaciones sucesivas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Encadenamiento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Uso de temporizadores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Incremento progresivo de los tiempos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Modelado y juego de rol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Generalización de espacios y profesionales (ginecóloga)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5"/>
          <p:cNvSpPr/>
          <p:nvPr/>
        </p:nvSpPr>
        <p:spPr>
          <a:xfrm>
            <a:off x="6674226" y="0"/>
            <a:ext cx="5517774" cy="6029325"/>
          </a:xfrm>
          <a:prstGeom prst="rect">
            <a:avLst/>
          </a:prstGeom>
          <a:solidFill>
            <a:srgbClr val="EAF7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8" name="Google Shape;338;p15"/>
          <p:cNvPicPr preferRelativeResize="0"/>
          <p:nvPr/>
        </p:nvPicPr>
        <p:blipFill rotWithShape="1">
          <a:blip r:embed="rId3">
            <a:alphaModFix/>
          </a:blip>
          <a:srcRect t="1664" r="1354" b="45792"/>
          <a:stretch/>
        </p:blipFill>
        <p:spPr>
          <a:xfrm rot="5400000">
            <a:off x="-2908960" y="2927067"/>
            <a:ext cx="6858002" cy="1003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5"/>
          <p:cNvPicPr preferRelativeResize="0"/>
          <p:nvPr/>
        </p:nvPicPr>
        <p:blipFill rotWithShape="1">
          <a:blip r:embed="rId4">
            <a:alphaModFix/>
          </a:blip>
          <a:srcRect l="2592" t="7221" r="3704" b="11528"/>
          <a:stretch/>
        </p:blipFill>
        <p:spPr>
          <a:xfrm>
            <a:off x="7331711" y="276225"/>
            <a:ext cx="4498340" cy="5200650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1576" y="295275"/>
            <a:ext cx="5353050" cy="92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B5ED"/>
              </a:buClr>
              <a:buSzPts val="3600"/>
              <a:buFont typeface="Calibri"/>
              <a:buNone/>
            </a:pPr>
            <a:r>
              <a:rPr lang="es-ES" sz="3600" b="1">
                <a:solidFill>
                  <a:srgbClr val="4BB5ED"/>
                </a:solidFill>
              </a:rPr>
              <a:t>Resultados participantes</a:t>
            </a:r>
            <a:endParaRPr/>
          </a:p>
        </p:txBody>
      </p:sp>
      <p:cxnSp>
        <p:nvCxnSpPr>
          <p:cNvPr id="341" name="Google Shape;341;p15"/>
          <p:cNvCxnSpPr/>
          <p:nvPr/>
        </p:nvCxnSpPr>
        <p:spPr>
          <a:xfrm>
            <a:off x="6991350" y="0"/>
            <a:ext cx="0" cy="3429000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2" name="Google Shape;342;p15"/>
          <p:cNvCxnSpPr/>
          <p:nvPr/>
        </p:nvCxnSpPr>
        <p:spPr>
          <a:xfrm rot="10800000">
            <a:off x="8982075" y="5800725"/>
            <a:ext cx="3209925" cy="0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3" name="Google Shape;343;p15"/>
          <p:cNvCxnSpPr/>
          <p:nvPr/>
        </p:nvCxnSpPr>
        <p:spPr>
          <a:xfrm>
            <a:off x="1352550" y="2171700"/>
            <a:ext cx="3886200" cy="0"/>
          </a:xfrm>
          <a:prstGeom prst="straightConnector1">
            <a:avLst/>
          </a:prstGeom>
          <a:noFill/>
          <a:ln w="76200" cap="rnd" cmpd="sng">
            <a:solidFill>
              <a:srgbClr val="247DD2"/>
            </a:solidFill>
            <a:prstDash val="solid"/>
            <a:miter lim="800000"/>
            <a:headEnd type="none" w="sm" len="sm"/>
            <a:tailEnd type="oval" w="med" len="med"/>
          </a:ln>
        </p:spPr>
      </p:cxnSp>
      <p:cxnSp>
        <p:nvCxnSpPr>
          <p:cNvPr id="344" name="Google Shape;344;p15"/>
          <p:cNvCxnSpPr/>
          <p:nvPr/>
        </p:nvCxnSpPr>
        <p:spPr>
          <a:xfrm>
            <a:off x="1352550" y="5572125"/>
            <a:ext cx="3886200" cy="0"/>
          </a:xfrm>
          <a:prstGeom prst="straightConnector1">
            <a:avLst/>
          </a:prstGeom>
          <a:noFill/>
          <a:ln w="76200" cap="rnd" cmpd="sng">
            <a:solidFill>
              <a:srgbClr val="64D5D6"/>
            </a:solidFill>
            <a:prstDash val="solid"/>
            <a:miter lim="800000"/>
            <a:headEnd type="none" w="sm" len="sm"/>
            <a:tailEnd type="oval" w="med" len="med"/>
          </a:ln>
        </p:spPr>
      </p:cxnSp>
      <p:cxnSp>
        <p:nvCxnSpPr>
          <p:cNvPr id="345" name="Google Shape;345;p15"/>
          <p:cNvCxnSpPr/>
          <p:nvPr/>
        </p:nvCxnSpPr>
        <p:spPr>
          <a:xfrm>
            <a:off x="1352550" y="4457700"/>
            <a:ext cx="3886200" cy="0"/>
          </a:xfrm>
          <a:prstGeom prst="straightConnector1">
            <a:avLst/>
          </a:prstGeom>
          <a:noFill/>
          <a:ln w="76200" cap="rnd" cmpd="sng">
            <a:solidFill>
              <a:srgbClr val="8DA6E7"/>
            </a:solidFill>
            <a:prstDash val="solid"/>
            <a:miter lim="800000"/>
            <a:headEnd type="none" w="sm" len="sm"/>
            <a:tailEnd type="oval" w="med" len="med"/>
          </a:ln>
        </p:spPr>
      </p:cxnSp>
      <p:cxnSp>
        <p:nvCxnSpPr>
          <p:cNvPr id="346" name="Google Shape;346;p15"/>
          <p:cNvCxnSpPr/>
          <p:nvPr/>
        </p:nvCxnSpPr>
        <p:spPr>
          <a:xfrm>
            <a:off x="1352550" y="3286125"/>
            <a:ext cx="3371850" cy="0"/>
          </a:xfrm>
          <a:prstGeom prst="straightConnector1">
            <a:avLst/>
          </a:prstGeom>
          <a:noFill/>
          <a:ln w="76200" cap="rnd" cmpd="sng">
            <a:solidFill>
              <a:srgbClr val="63CDF3"/>
            </a:solidFill>
            <a:prstDash val="solid"/>
            <a:miter lim="800000"/>
            <a:headEnd type="none" w="sm" len="sm"/>
            <a:tailEnd type="oval" w="med" len="med"/>
          </a:ln>
        </p:spPr>
      </p:cxnSp>
      <p:sp>
        <p:nvSpPr>
          <p:cNvPr id="347" name="Google Shape;347;p15"/>
          <p:cNvSpPr txBox="1"/>
          <p:nvPr/>
        </p:nvSpPr>
        <p:spPr>
          <a:xfrm>
            <a:off x="5320498" y="1848534"/>
            <a:ext cx="12982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100%</a:t>
            </a:r>
            <a:endParaRPr/>
          </a:p>
        </p:txBody>
      </p:sp>
      <p:sp>
        <p:nvSpPr>
          <p:cNvPr id="348" name="Google Shape;348;p15"/>
          <p:cNvSpPr txBox="1"/>
          <p:nvPr/>
        </p:nvSpPr>
        <p:spPr>
          <a:xfrm>
            <a:off x="5320498" y="4134534"/>
            <a:ext cx="12982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100%</a:t>
            </a:r>
            <a:endParaRPr/>
          </a:p>
        </p:txBody>
      </p:sp>
      <p:sp>
        <p:nvSpPr>
          <p:cNvPr id="349" name="Google Shape;349;p15"/>
          <p:cNvSpPr txBox="1"/>
          <p:nvPr/>
        </p:nvSpPr>
        <p:spPr>
          <a:xfrm>
            <a:off x="5320498" y="5248959"/>
            <a:ext cx="12982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100%</a:t>
            </a:r>
            <a:endParaRPr/>
          </a:p>
        </p:txBody>
      </p:sp>
      <p:sp>
        <p:nvSpPr>
          <p:cNvPr id="350" name="Google Shape;350;p15"/>
          <p:cNvSpPr txBox="1"/>
          <p:nvPr/>
        </p:nvSpPr>
        <p:spPr>
          <a:xfrm>
            <a:off x="4806148" y="2958880"/>
            <a:ext cx="12982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91%</a:t>
            </a:r>
            <a:endParaRPr/>
          </a:p>
        </p:txBody>
      </p:sp>
      <p:pic>
        <p:nvPicPr>
          <p:cNvPr id="351" name="Google Shape;351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3302" y="374539"/>
            <a:ext cx="765396" cy="765396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15"/>
          <p:cNvSpPr txBox="1"/>
          <p:nvPr/>
        </p:nvSpPr>
        <p:spPr>
          <a:xfrm>
            <a:off x="1259849" y="1663868"/>
            <a:ext cx="25605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Exploración ginecológica</a:t>
            </a:r>
            <a:endParaRPr/>
          </a:p>
        </p:txBody>
      </p:sp>
      <p:sp>
        <p:nvSpPr>
          <p:cNvPr id="353" name="Google Shape;353;p15"/>
          <p:cNvSpPr txBox="1"/>
          <p:nvPr/>
        </p:nvSpPr>
        <p:spPr>
          <a:xfrm>
            <a:off x="1259848" y="2835442"/>
            <a:ext cx="25605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Exudación vaginal</a:t>
            </a:r>
            <a:endParaRPr/>
          </a:p>
        </p:txBody>
      </p:sp>
      <p:sp>
        <p:nvSpPr>
          <p:cNvPr id="354" name="Google Shape;354;p15"/>
          <p:cNvSpPr txBox="1"/>
          <p:nvPr/>
        </p:nvSpPr>
        <p:spPr>
          <a:xfrm>
            <a:off x="1255324" y="3949868"/>
            <a:ext cx="25605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Ecografía abdominal</a:t>
            </a:r>
            <a:endParaRPr/>
          </a:p>
        </p:txBody>
      </p:sp>
      <p:sp>
        <p:nvSpPr>
          <p:cNvPr id="355" name="Google Shape;355;p15"/>
          <p:cNvSpPr txBox="1"/>
          <p:nvPr/>
        </p:nvSpPr>
        <p:spPr>
          <a:xfrm>
            <a:off x="1358510" y="5121441"/>
            <a:ext cx="25605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Exploración mamaria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6"/>
          <p:cNvSpPr/>
          <p:nvPr/>
        </p:nvSpPr>
        <p:spPr>
          <a:xfrm>
            <a:off x="6214188" y="-6"/>
            <a:ext cx="5994062" cy="5896954"/>
          </a:xfrm>
          <a:prstGeom prst="teardrop">
            <a:avLst>
              <a:gd name="adj" fmla="val 100000"/>
            </a:avLst>
          </a:prstGeom>
          <a:solidFill>
            <a:srgbClr val="C0E7F6"/>
          </a:solidFill>
          <a:ln w="12700" cap="flat" cmpd="sng">
            <a:solidFill>
              <a:srgbClr val="EAF7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2" name="Google Shape;36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62261" y="-276084"/>
            <a:ext cx="6496513" cy="64965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63" name="Google Shape;363;p16"/>
          <p:cNvPicPr preferRelativeResize="0"/>
          <p:nvPr/>
        </p:nvPicPr>
        <p:blipFill rotWithShape="1">
          <a:blip r:embed="rId4">
            <a:alphaModFix/>
          </a:blip>
          <a:srcRect t="1664" r="1354" b="45792"/>
          <a:stretch/>
        </p:blipFill>
        <p:spPr>
          <a:xfrm rot="5400000">
            <a:off x="-2908960" y="2927067"/>
            <a:ext cx="6858002" cy="1003869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6"/>
          <p:cNvSpPr txBox="1">
            <a:spLocks noGrp="1"/>
          </p:cNvSpPr>
          <p:nvPr>
            <p:ph type="title"/>
          </p:nvPr>
        </p:nvSpPr>
        <p:spPr>
          <a:xfrm>
            <a:off x="1171576" y="295275"/>
            <a:ext cx="5353050" cy="92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98DB"/>
              </a:buClr>
              <a:buSzPts val="3600"/>
              <a:buFont typeface="Calibri"/>
              <a:buNone/>
            </a:pPr>
            <a:r>
              <a:rPr lang="es-ES" sz="3600" b="1">
                <a:solidFill>
                  <a:srgbClr val="3998DB"/>
                </a:solidFill>
              </a:rPr>
              <a:t>Resultados participantes</a:t>
            </a:r>
            <a:endParaRPr/>
          </a:p>
        </p:txBody>
      </p:sp>
      <p:pic>
        <p:nvPicPr>
          <p:cNvPr id="365" name="Google Shape;365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3302" y="374539"/>
            <a:ext cx="765396" cy="7653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6" name="Google Shape;366;p16"/>
          <p:cNvGrpSpPr/>
          <p:nvPr/>
        </p:nvGrpSpPr>
        <p:grpSpPr>
          <a:xfrm>
            <a:off x="1173181" y="1596115"/>
            <a:ext cx="5249630" cy="830998"/>
            <a:chOff x="1173181" y="1596115"/>
            <a:chExt cx="5249630" cy="830998"/>
          </a:xfrm>
        </p:grpSpPr>
        <p:sp>
          <p:nvSpPr>
            <p:cNvPr id="367" name="Google Shape;367;p16"/>
            <p:cNvSpPr txBox="1"/>
            <p:nvPr/>
          </p:nvSpPr>
          <p:spPr>
            <a:xfrm>
              <a:off x="1802579" y="1596116"/>
              <a:ext cx="4620232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Incremento de la participación y toma de decisiones. </a:t>
              </a:r>
              <a:endParaRPr/>
            </a:p>
          </p:txBody>
        </p:sp>
        <p:pic>
          <p:nvPicPr>
            <p:cNvPr id="368" name="Google Shape;368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 flipH="1">
              <a:off x="1173181" y="1596115"/>
              <a:ext cx="624191" cy="62419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9" name="Google Shape;369;p16"/>
          <p:cNvGrpSpPr/>
          <p:nvPr/>
        </p:nvGrpSpPr>
        <p:grpSpPr>
          <a:xfrm>
            <a:off x="1173181" y="2902346"/>
            <a:ext cx="5162861" cy="830997"/>
            <a:chOff x="1173181" y="2902346"/>
            <a:chExt cx="5162861" cy="830997"/>
          </a:xfrm>
        </p:grpSpPr>
        <p:sp>
          <p:nvSpPr>
            <p:cNvPr id="370" name="Google Shape;370;p16"/>
            <p:cNvSpPr txBox="1"/>
            <p:nvPr/>
          </p:nvSpPr>
          <p:spPr>
            <a:xfrm>
              <a:off x="1797372" y="2902346"/>
              <a:ext cx="4538670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Mejora de habilidades y capacidades. </a:t>
              </a:r>
              <a:endParaRPr/>
            </a:p>
          </p:txBody>
        </p:sp>
        <p:pic>
          <p:nvPicPr>
            <p:cNvPr id="371" name="Google Shape;371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 flipH="1">
              <a:off x="1173181" y="3005748"/>
              <a:ext cx="624191" cy="62419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2" name="Google Shape;372;p16"/>
          <p:cNvGrpSpPr/>
          <p:nvPr/>
        </p:nvGrpSpPr>
        <p:grpSpPr>
          <a:xfrm>
            <a:off x="1173181" y="4208576"/>
            <a:ext cx="5162861" cy="830997"/>
            <a:chOff x="1173181" y="4208576"/>
            <a:chExt cx="5162861" cy="830997"/>
          </a:xfrm>
        </p:grpSpPr>
        <p:sp>
          <p:nvSpPr>
            <p:cNvPr id="373" name="Google Shape;373;p16"/>
            <p:cNvSpPr txBox="1"/>
            <p:nvPr/>
          </p:nvSpPr>
          <p:spPr>
            <a:xfrm>
              <a:off x="1797372" y="4208576"/>
              <a:ext cx="4538670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Mejora del bienestar físico y emocional. </a:t>
              </a:r>
              <a:endParaRPr/>
            </a:p>
          </p:txBody>
        </p:sp>
        <p:pic>
          <p:nvPicPr>
            <p:cNvPr id="374" name="Google Shape;374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 flipH="1">
              <a:off x="1173181" y="4311978"/>
              <a:ext cx="624191" cy="62419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17"/>
          <p:cNvPicPr preferRelativeResize="0"/>
          <p:nvPr/>
        </p:nvPicPr>
        <p:blipFill rotWithShape="1">
          <a:blip r:embed="rId3">
            <a:alphaModFix/>
          </a:blip>
          <a:srcRect t="1664" r="1354" b="45792"/>
          <a:stretch/>
        </p:blipFill>
        <p:spPr>
          <a:xfrm rot="5400000">
            <a:off x="-2908960" y="2927067"/>
            <a:ext cx="6858002" cy="1003869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17"/>
          <p:cNvSpPr txBox="1">
            <a:spLocks noGrp="1"/>
          </p:cNvSpPr>
          <p:nvPr>
            <p:ph type="title"/>
          </p:nvPr>
        </p:nvSpPr>
        <p:spPr>
          <a:xfrm>
            <a:off x="2609319" y="413805"/>
            <a:ext cx="4417462" cy="92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5D5D7"/>
              </a:buClr>
              <a:buSzPts val="3600"/>
              <a:buFont typeface="Calibri"/>
              <a:buNone/>
            </a:pPr>
            <a:r>
              <a:rPr lang="es-ES" sz="3600" b="1">
                <a:solidFill>
                  <a:srgbClr val="65D5D7"/>
                </a:solidFill>
              </a:rPr>
              <a:t>Resultados familias</a:t>
            </a:r>
            <a:endParaRPr/>
          </a:p>
        </p:txBody>
      </p:sp>
      <p:pic>
        <p:nvPicPr>
          <p:cNvPr id="382" name="Google Shape;382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1434" y="229058"/>
            <a:ext cx="1293419" cy="1293419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sp>
        <p:nvSpPr>
          <p:cNvPr id="383" name="Google Shape;383;p17"/>
          <p:cNvSpPr/>
          <p:nvPr/>
        </p:nvSpPr>
        <p:spPr>
          <a:xfrm>
            <a:off x="9675844" y="-1"/>
            <a:ext cx="2516155" cy="6018245"/>
          </a:xfrm>
          <a:prstGeom prst="rect">
            <a:avLst/>
          </a:prstGeom>
          <a:solidFill>
            <a:srgbClr val="A0E0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4" name="Google Shape;384;p17"/>
          <p:cNvPicPr preferRelativeResize="0"/>
          <p:nvPr/>
        </p:nvPicPr>
        <p:blipFill rotWithShape="1">
          <a:blip r:embed="rId5">
            <a:alphaModFix/>
          </a:blip>
          <a:srcRect l="8318" t="24762" r="5797" b="7347"/>
          <a:stretch/>
        </p:blipFill>
        <p:spPr>
          <a:xfrm>
            <a:off x="7111438" y="495301"/>
            <a:ext cx="4590574" cy="483843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85" name="Google Shape;385;p17"/>
          <p:cNvSpPr/>
          <p:nvPr/>
        </p:nvSpPr>
        <p:spPr>
          <a:xfrm>
            <a:off x="7524750" y="-76200"/>
            <a:ext cx="4779546" cy="5762625"/>
          </a:xfrm>
          <a:prstGeom prst="rect">
            <a:avLst/>
          </a:prstGeom>
          <a:noFill/>
          <a:ln w="57150" cap="flat" cmpd="sng">
            <a:solidFill>
              <a:srgbClr val="CCF0F4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6" name="Google Shape;386;p17"/>
          <p:cNvGrpSpPr/>
          <p:nvPr/>
        </p:nvGrpSpPr>
        <p:grpSpPr>
          <a:xfrm>
            <a:off x="1290911" y="1788156"/>
            <a:ext cx="5613872" cy="769441"/>
            <a:chOff x="1290911" y="1788156"/>
            <a:chExt cx="5613872" cy="769441"/>
          </a:xfrm>
        </p:grpSpPr>
        <p:sp>
          <p:nvSpPr>
            <p:cNvPr id="387" name="Google Shape;387;p17"/>
            <p:cNvSpPr txBox="1"/>
            <p:nvPr/>
          </p:nvSpPr>
          <p:spPr>
            <a:xfrm>
              <a:off x="1614847" y="1788156"/>
              <a:ext cx="5289936" cy="769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Reducción de la ansiedad y el estrés ante las consultas ginecológicas. </a:t>
              </a:r>
              <a:endParaRPr/>
            </a:p>
          </p:txBody>
        </p:sp>
        <p:pic>
          <p:nvPicPr>
            <p:cNvPr id="388" name="Google Shape;388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90911" y="1866115"/>
              <a:ext cx="323935" cy="32393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389" name="Google Shape;389;p17"/>
          <p:cNvGrpSpPr/>
          <p:nvPr/>
        </p:nvGrpSpPr>
        <p:grpSpPr>
          <a:xfrm>
            <a:off x="1290911" y="3009121"/>
            <a:ext cx="5670262" cy="1107996"/>
            <a:chOff x="1290911" y="3009121"/>
            <a:chExt cx="5670262" cy="1107996"/>
          </a:xfrm>
        </p:grpSpPr>
        <p:sp>
          <p:nvSpPr>
            <p:cNvPr id="390" name="Google Shape;390;p17"/>
            <p:cNvSpPr txBox="1"/>
            <p:nvPr/>
          </p:nvSpPr>
          <p:spPr>
            <a:xfrm>
              <a:off x="1614846" y="3009121"/>
              <a:ext cx="5346327" cy="1107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Aprendizaje de estrategias de apoyo durante el acompañamiento a la consulta. Confianza y competencia.  </a:t>
              </a:r>
              <a:endParaRPr/>
            </a:p>
          </p:txBody>
        </p:sp>
        <p:pic>
          <p:nvPicPr>
            <p:cNvPr id="391" name="Google Shape;391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90911" y="3105065"/>
              <a:ext cx="323935" cy="32393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392" name="Google Shape;392;p17"/>
          <p:cNvGrpSpPr/>
          <p:nvPr/>
        </p:nvGrpSpPr>
        <p:grpSpPr>
          <a:xfrm>
            <a:off x="1290911" y="4568641"/>
            <a:ext cx="5674666" cy="1107955"/>
            <a:chOff x="1290911" y="4568641"/>
            <a:chExt cx="5674666" cy="1107955"/>
          </a:xfrm>
        </p:grpSpPr>
        <p:sp>
          <p:nvSpPr>
            <p:cNvPr id="393" name="Google Shape;393;p17"/>
            <p:cNvSpPr txBox="1"/>
            <p:nvPr/>
          </p:nvSpPr>
          <p:spPr>
            <a:xfrm>
              <a:off x="1619250" y="4568641"/>
              <a:ext cx="5346327" cy="11079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2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Seguridad de que sus hijas reciben una atención ginecológica </a:t>
              </a:r>
              <a:r>
                <a:rPr lang="es-ES" sz="2200" b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preventiva anual de </a:t>
              </a:r>
              <a:r>
                <a:rPr lang="es-ES" sz="22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calidad. </a:t>
              </a:r>
              <a:endParaRPr dirty="0"/>
            </a:p>
          </p:txBody>
        </p:sp>
        <p:pic>
          <p:nvPicPr>
            <p:cNvPr id="394" name="Google Shape;394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90911" y="4638104"/>
              <a:ext cx="323935" cy="32393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8"/>
          <p:cNvSpPr/>
          <p:nvPr/>
        </p:nvSpPr>
        <p:spPr>
          <a:xfrm>
            <a:off x="275130" y="228600"/>
            <a:ext cx="11620500" cy="5542199"/>
          </a:xfrm>
          <a:prstGeom prst="rect">
            <a:avLst/>
          </a:prstGeom>
          <a:solidFill>
            <a:srgbClr val="F3F3F3"/>
          </a:solidFill>
          <a:ln w="381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18"/>
          <p:cNvSpPr txBox="1">
            <a:spLocks noGrp="1"/>
          </p:cNvSpPr>
          <p:nvPr>
            <p:ph type="title"/>
          </p:nvPr>
        </p:nvSpPr>
        <p:spPr>
          <a:xfrm>
            <a:off x="1279000" y="394988"/>
            <a:ext cx="7149836" cy="727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4A0E6"/>
              </a:buClr>
              <a:buSzPts val="4000"/>
              <a:buFont typeface="Calibri"/>
              <a:buNone/>
            </a:pPr>
            <a:r>
              <a:rPr lang="es-ES" sz="4000" b="1">
                <a:solidFill>
                  <a:srgbClr val="84A0E6"/>
                </a:solidFill>
              </a:rPr>
              <a:t>Resultados en las organizaciones</a:t>
            </a:r>
            <a:endParaRPr/>
          </a:p>
        </p:txBody>
      </p:sp>
      <p:pic>
        <p:nvPicPr>
          <p:cNvPr id="402" name="Google Shape;402;p18"/>
          <p:cNvPicPr preferRelativeResize="0"/>
          <p:nvPr/>
        </p:nvPicPr>
        <p:blipFill rotWithShape="1">
          <a:blip r:embed="rId3">
            <a:alphaModFix/>
          </a:blip>
          <a:srcRect t="1664" r="1354" b="45792"/>
          <a:stretch/>
        </p:blipFill>
        <p:spPr>
          <a:xfrm rot="5400000">
            <a:off x="-2908960" y="2927067"/>
            <a:ext cx="6858002" cy="1003869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18"/>
          <p:cNvSpPr/>
          <p:nvPr/>
        </p:nvSpPr>
        <p:spPr>
          <a:xfrm>
            <a:off x="6791326" y="2183053"/>
            <a:ext cx="4724400" cy="3060000"/>
          </a:xfrm>
          <a:prstGeom prst="roundRect">
            <a:avLst>
              <a:gd name="adj" fmla="val 7154"/>
            </a:avLst>
          </a:prstGeom>
          <a:solidFill>
            <a:schemeClr val="lt1"/>
          </a:solidFill>
          <a:ln w="2857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18"/>
          <p:cNvSpPr/>
          <p:nvPr/>
        </p:nvSpPr>
        <p:spPr>
          <a:xfrm>
            <a:off x="8073129" y="1261095"/>
            <a:ext cx="2160794" cy="1142871"/>
          </a:xfrm>
          <a:prstGeom prst="roundRect">
            <a:avLst>
              <a:gd name="adj" fmla="val 10267"/>
            </a:avLst>
          </a:prstGeom>
          <a:solidFill>
            <a:schemeClr val="lt1"/>
          </a:solidFill>
          <a:ln w="2857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18"/>
          <p:cNvSpPr/>
          <p:nvPr/>
        </p:nvSpPr>
        <p:spPr>
          <a:xfrm>
            <a:off x="1360980" y="2161567"/>
            <a:ext cx="4724400" cy="3060000"/>
          </a:xfrm>
          <a:prstGeom prst="roundRect">
            <a:avLst>
              <a:gd name="adj" fmla="val 7154"/>
            </a:avLst>
          </a:prstGeom>
          <a:solidFill>
            <a:schemeClr val="lt1"/>
          </a:solidFill>
          <a:ln w="2857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18"/>
          <p:cNvSpPr/>
          <p:nvPr/>
        </p:nvSpPr>
        <p:spPr>
          <a:xfrm>
            <a:off x="2640877" y="1261095"/>
            <a:ext cx="2160794" cy="1142871"/>
          </a:xfrm>
          <a:prstGeom prst="roundRect">
            <a:avLst>
              <a:gd name="adj" fmla="val 10267"/>
            </a:avLst>
          </a:prstGeom>
          <a:solidFill>
            <a:schemeClr val="lt1"/>
          </a:solidFill>
          <a:ln w="2857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7" name="Google Shape;40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4050" y="1350704"/>
            <a:ext cx="1737000" cy="99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83820" y="4531650"/>
            <a:ext cx="1058311" cy="10596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9" name="Google Shape;409;p18" descr="Archivo:Logo SERGAS.png - Wikipedia, la enciclopedia libr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37436" y="1431587"/>
            <a:ext cx="2032180" cy="822398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18"/>
          <p:cNvSpPr txBox="1"/>
          <p:nvPr/>
        </p:nvSpPr>
        <p:spPr>
          <a:xfrm>
            <a:off x="1609748" y="2466099"/>
            <a:ext cx="4223052" cy="270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s-E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Resultados reales en la vida de las personas.</a:t>
            </a:r>
            <a:endParaRPr dirty="0"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s-E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Calidad de Vida. Derechos.</a:t>
            </a:r>
            <a:endParaRPr dirty="0"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s-E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Programas similares en otros Centros y Servicios. </a:t>
            </a:r>
            <a:endParaRPr dirty="0"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s-ES" sz="20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2º Premio IV </a:t>
            </a:r>
            <a:r>
              <a:rPr lang="es-E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Edición Premios de Innovación en </a:t>
            </a:r>
            <a:r>
              <a:rPr lang="es-ES" sz="2000" b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Saúde</a:t>
            </a:r>
            <a:r>
              <a:rPr lang="es-ES" sz="20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2024.</a:t>
            </a:r>
            <a:endParaRPr dirty="0"/>
          </a:p>
        </p:txBody>
      </p:sp>
      <p:sp>
        <p:nvSpPr>
          <p:cNvPr id="411" name="Google Shape;411;p18"/>
          <p:cNvSpPr txBox="1"/>
          <p:nvPr/>
        </p:nvSpPr>
        <p:spPr>
          <a:xfrm>
            <a:off x="7042000" y="2644845"/>
            <a:ext cx="4223052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s-E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Mejora de la calidad médica asistencial.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s-E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Uso más eficiente de los recursos sanitarios.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s-E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Formación de los profesionales.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s-E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Visibilidad y modelo.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9"/>
          <p:cNvSpPr/>
          <p:nvPr/>
        </p:nvSpPr>
        <p:spPr>
          <a:xfrm>
            <a:off x="6838951" y="142874"/>
            <a:ext cx="5029200" cy="5657851"/>
          </a:xfrm>
          <a:prstGeom prst="roundRect">
            <a:avLst>
              <a:gd name="adj" fmla="val 4238"/>
            </a:avLst>
          </a:prstGeom>
          <a:solidFill>
            <a:schemeClr val="lt1"/>
          </a:solidFill>
          <a:ln w="381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19"/>
          <p:cNvSpPr/>
          <p:nvPr/>
        </p:nvSpPr>
        <p:spPr>
          <a:xfrm>
            <a:off x="1" y="0"/>
            <a:ext cx="6477000" cy="5876924"/>
          </a:xfrm>
          <a:prstGeom prst="rect">
            <a:avLst/>
          </a:prstGeom>
          <a:solidFill>
            <a:srgbClr val="F2F2F2"/>
          </a:solidFill>
          <a:ln w="381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9" name="Google Shape;419;p19"/>
          <p:cNvPicPr preferRelativeResize="0"/>
          <p:nvPr/>
        </p:nvPicPr>
        <p:blipFill rotWithShape="1">
          <a:blip r:embed="rId3">
            <a:alphaModFix/>
          </a:blip>
          <a:srcRect t="58567"/>
          <a:stretch/>
        </p:blipFill>
        <p:spPr>
          <a:xfrm>
            <a:off x="797124" y="3815956"/>
            <a:ext cx="4882753" cy="2023079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19"/>
          <p:cNvSpPr txBox="1">
            <a:spLocks noGrp="1"/>
          </p:cNvSpPr>
          <p:nvPr>
            <p:ph type="title"/>
          </p:nvPr>
        </p:nvSpPr>
        <p:spPr>
          <a:xfrm>
            <a:off x="1" y="206336"/>
            <a:ext cx="6477000" cy="727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1BA9"/>
              </a:buClr>
              <a:buSzPts val="4400"/>
              <a:buFont typeface="Calibri"/>
              <a:buNone/>
            </a:pPr>
            <a:r>
              <a:rPr lang="es-ES" b="1">
                <a:solidFill>
                  <a:srgbClr val="A61BA9"/>
                </a:solidFill>
              </a:rPr>
              <a:t>Logros</a:t>
            </a:r>
            <a:endParaRPr/>
          </a:p>
        </p:txBody>
      </p:sp>
      <p:sp>
        <p:nvSpPr>
          <p:cNvPr id="421" name="Google Shape;421;p19"/>
          <p:cNvSpPr txBox="1"/>
          <p:nvPr/>
        </p:nvSpPr>
        <p:spPr>
          <a:xfrm>
            <a:off x="6810376" y="349773"/>
            <a:ext cx="5057775" cy="727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4000"/>
              <a:buFont typeface="Calibri"/>
              <a:buNone/>
            </a:pPr>
            <a:r>
              <a:rPr lang="es-ES" sz="4000" b="1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Limitaciones</a:t>
            </a:r>
            <a:endParaRPr/>
          </a:p>
        </p:txBody>
      </p:sp>
      <p:pic>
        <p:nvPicPr>
          <p:cNvPr id="422" name="Google Shape;422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15625" y="4867275"/>
            <a:ext cx="1239110" cy="123911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19"/>
          <p:cNvSpPr txBox="1"/>
          <p:nvPr/>
        </p:nvSpPr>
        <p:spPr>
          <a:xfrm>
            <a:off x="323849" y="958955"/>
            <a:ext cx="6134101" cy="2800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s-E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Ginecóloga de referencia para mujeres con autismo.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s-E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Mejora de la atención ginecológica – revisiones periódicas.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s-E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Coordinación servicios sanitarios y sociales. 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s-E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Persona acompañante de referencia. 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s-E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Valoración positiva de los programas de habituación.</a:t>
            </a:r>
            <a:endParaRPr/>
          </a:p>
        </p:txBody>
      </p:sp>
      <p:sp>
        <p:nvSpPr>
          <p:cNvPr id="424" name="Google Shape;424;p19"/>
          <p:cNvSpPr txBox="1"/>
          <p:nvPr/>
        </p:nvSpPr>
        <p:spPr>
          <a:xfrm>
            <a:off x="7010400" y="1283787"/>
            <a:ext cx="4686301" cy="326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s-E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Cambios de responsables en la Subdirección de Calidad y Atención al Paciente.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s-E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Ausencia de protocolos específicos.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s-E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Ausencia de estructuras o marcos estables de coordinación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s-E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Voluntarismo. </a:t>
            </a:r>
            <a:endParaRPr/>
          </a:p>
        </p:txBody>
      </p:sp>
      <p:cxnSp>
        <p:nvCxnSpPr>
          <p:cNvPr id="425" name="Google Shape;425;p19"/>
          <p:cNvCxnSpPr/>
          <p:nvPr/>
        </p:nvCxnSpPr>
        <p:spPr>
          <a:xfrm>
            <a:off x="1295400" y="930382"/>
            <a:ext cx="4019550" cy="0"/>
          </a:xfrm>
          <a:prstGeom prst="straightConnector1">
            <a:avLst/>
          </a:prstGeom>
          <a:noFill/>
          <a:ln w="28575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/>
          <p:nvPr/>
        </p:nvSpPr>
        <p:spPr>
          <a:xfrm>
            <a:off x="5205756" y="333376"/>
            <a:ext cx="6648451" cy="5695950"/>
          </a:xfrm>
          <a:prstGeom prst="rect">
            <a:avLst/>
          </a:prstGeom>
          <a:solidFill>
            <a:srgbClr val="F2F2F2"/>
          </a:solidFill>
          <a:ln w="381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Google Shape;10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3997" y="325229"/>
            <a:ext cx="2334410" cy="133523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"/>
          <p:cNvSpPr txBox="1"/>
          <p:nvPr/>
        </p:nvSpPr>
        <p:spPr>
          <a:xfrm>
            <a:off x="1271937" y="1719420"/>
            <a:ext cx="3657337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s-E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Aspanaes se crea en 1979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s-E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Servicios en A Coruña, </a:t>
            </a:r>
            <a:r>
              <a:rPr lang="es-ES" sz="20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Culleredo</a:t>
            </a:r>
            <a:r>
              <a:rPr lang="es-E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Ferrol</a:t>
            </a:r>
            <a:r>
              <a:rPr lang="es-E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As </a:t>
            </a:r>
            <a:r>
              <a:rPr lang="es-E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Pontes</a:t>
            </a:r>
            <a:r>
              <a:rPr lang="es-E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Santiago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s-E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Servicio de Atención Diurna Terapéutica (SADT) Santiago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s-E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 personas con autismo</a:t>
            </a:r>
            <a:endParaRPr dirty="0"/>
          </a:p>
        </p:txBody>
      </p:sp>
      <p:grpSp>
        <p:nvGrpSpPr>
          <p:cNvPr id="105" name="Google Shape;105;p2"/>
          <p:cNvGrpSpPr/>
          <p:nvPr/>
        </p:nvGrpSpPr>
        <p:grpSpPr>
          <a:xfrm>
            <a:off x="1446024" y="4824205"/>
            <a:ext cx="1594797" cy="1275781"/>
            <a:chOff x="1522224" y="4621573"/>
            <a:chExt cx="1594797" cy="1275781"/>
          </a:xfrm>
        </p:grpSpPr>
        <p:sp>
          <p:nvSpPr>
            <p:cNvPr id="106" name="Google Shape;106;p2"/>
            <p:cNvSpPr txBox="1"/>
            <p:nvPr/>
          </p:nvSpPr>
          <p:spPr>
            <a:xfrm>
              <a:off x="1522224" y="4621573"/>
              <a:ext cx="893845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4800" b="1" dirty="0">
                  <a:solidFill>
                    <a:srgbClr val="757070"/>
                  </a:solidFill>
                  <a:latin typeface="Calibri"/>
                  <a:ea typeface="Calibri"/>
                  <a:cs typeface="Calibri"/>
                  <a:sym typeface="Calibri"/>
                </a:rPr>
                <a:t>17</a:t>
              </a:r>
              <a:endParaRPr dirty="0"/>
            </a:p>
          </p:txBody>
        </p:sp>
        <p:pic>
          <p:nvPicPr>
            <p:cNvPr id="107" name="Google Shape;107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3236078">
              <a:off x="2073021" y="4853354"/>
              <a:ext cx="1044000" cy="1044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8" name="Google Shape;108;p2"/>
          <p:cNvGrpSpPr/>
          <p:nvPr/>
        </p:nvGrpSpPr>
        <p:grpSpPr>
          <a:xfrm>
            <a:off x="3189591" y="4809993"/>
            <a:ext cx="1739683" cy="1275780"/>
            <a:chOff x="3253445" y="4621574"/>
            <a:chExt cx="1739683" cy="1275780"/>
          </a:xfrm>
        </p:grpSpPr>
        <p:pic>
          <p:nvPicPr>
            <p:cNvPr id="109" name="Google Shape;109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949128" y="4853354"/>
              <a:ext cx="1044000" cy="104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" name="Google Shape;110;p2"/>
            <p:cNvSpPr txBox="1"/>
            <p:nvPr/>
          </p:nvSpPr>
          <p:spPr>
            <a:xfrm>
              <a:off x="3253445" y="4621574"/>
              <a:ext cx="893845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4800" b="1">
                  <a:solidFill>
                    <a:srgbClr val="84A0E6"/>
                  </a:solidFill>
                  <a:latin typeface="Calibri"/>
                  <a:ea typeface="Calibri"/>
                  <a:cs typeface="Calibri"/>
                  <a:sym typeface="Calibri"/>
                </a:rPr>
                <a:t>11</a:t>
              </a:r>
              <a:endParaRPr/>
            </a:p>
          </p:txBody>
        </p:sp>
      </p:grpSp>
      <p:sp>
        <p:nvSpPr>
          <p:cNvPr id="111" name="Google Shape;111;p2"/>
          <p:cNvSpPr txBox="1"/>
          <p:nvPr/>
        </p:nvSpPr>
        <p:spPr>
          <a:xfrm>
            <a:off x="9190512" y="5394404"/>
            <a:ext cx="236634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Monte do Gozo</a:t>
            </a:r>
            <a:endParaRPr/>
          </a:p>
        </p:txBody>
      </p:sp>
      <p:pic>
        <p:nvPicPr>
          <p:cNvPr id="112" name="Google Shape;112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03107" y="608023"/>
            <a:ext cx="6053747" cy="454031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13" name="Google Shape;113;p2"/>
          <p:cNvPicPr preferRelativeResize="0"/>
          <p:nvPr/>
        </p:nvPicPr>
        <p:blipFill rotWithShape="1">
          <a:blip r:embed="rId7">
            <a:alphaModFix/>
          </a:blip>
          <a:srcRect t="1664" r="1354" b="45792"/>
          <a:stretch/>
        </p:blipFill>
        <p:spPr>
          <a:xfrm rot="5400000">
            <a:off x="-2908960" y="2927067"/>
            <a:ext cx="6858002" cy="1003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20"/>
          <p:cNvPicPr preferRelativeResize="0"/>
          <p:nvPr/>
        </p:nvPicPr>
        <p:blipFill rotWithShape="1">
          <a:blip r:embed="rId3">
            <a:alphaModFix/>
          </a:blip>
          <a:srcRect t="17118" b="12943"/>
          <a:stretch/>
        </p:blipFill>
        <p:spPr>
          <a:xfrm>
            <a:off x="2410904" y="1323976"/>
            <a:ext cx="7370191" cy="3646842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20"/>
          <p:cNvSpPr txBox="1"/>
          <p:nvPr/>
        </p:nvSpPr>
        <p:spPr>
          <a:xfrm>
            <a:off x="2657475" y="3429000"/>
            <a:ext cx="6981825" cy="1175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RAÚL CRESPO GARCÍA</a:t>
            </a:r>
            <a:endParaRPr/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cdmontedogozo@aspanaes.com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2" name="Google Shape;432;p20"/>
          <p:cNvPicPr preferRelativeResize="0"/>
          <p:nvPr/>
        </p:nvPicPr>
        <p:blipFill rotWithShape="1">
          <a:blip r:embed="rId5">
            <a:alphaModFix/>
          </a:blip>
          <a:srcRect t="1664" r="1354" b="45792"/>
          <a:stretch/>
        </p:blipFill>
        <p:spPr>
          <a:xfrm rot="5400000">
            <a:off x="-2908960" y="2927067"/>
            <a:ext cx="6858002" cy="1003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71894" y="224854"/>
            <a:ext cx="1128533" cy="645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45116" y="4077451"/>
            <a:ext cx="542213" cy="542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3"/>
          <p:cNvPicPr preferRelativeResize="0"/>
          <p:nvPr/>
        </p:nvPicPr>
        <p:blipFill rotWithShape="1">
          <a:blip r:embed="rId3">
            <a:alphaModFix/>
          </a:blip>
          <a:srcRect r="1883"/>
          <a:stretch/>
        </p:blipFill>
        <p:spPr>
          <a:xfrm>
            <a:off x="5791342" y="703055"/>
            <a:ext cx="6400658" cy="48926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20" name="Google Shape;120;p3"/>
          <p:cNvSpPr/>
          <p:nvPr/>
        </p:nvSpPr>
        <p:spPr>
          <a:xfrm>
            <a:off x="6610350" y="344280"/>
            <a:ext cx="5348908" cy="5610224"/>
          </a:xfrm>
          <a:prstGeom prst="rect">
            <a:avLst/>
          </a:prstGeom>
          <a:noFill/>
          <a:ln w="381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/>
          </p:nvPr>
        </p:nvSpPr>
        <p:spPr>
          <a:xfrm>
            <a:off x="1261730" y="210212"/>
            <a:ext cx="4288742" cy="727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B5ED"/>
              </a:buClr>
              <a:buSzPts val="4000"/>
              <a:buFont typeface="Calibri"/>
              <a:buNone/>
            </a:pPr>
            <a:r>
              <a:rPr lang="es-ES" sz="4000" b="1">
                <a:solidFill>
                  <a:srgbClr val="4BB5ED"/>
                </a:solidFill>
              </a:rPr>
              <a:t>Sobre nosotros…</a:t>
            </a:r>
            <a:endParaRPr/>
          </a:p>
        </p:txBody>
      </p:sp>
      <p:sp>
        <p:nvSpPr>
          <p:cNvPr id="122" name="Google Shape;122;p3"/>
          <p:cNvSpPr txBox="1"/>
          <p:nvPr/>
        </p:nvSpPr>
        <p:spPr>
          <a:xfrm>
            <a:off x="2156571" y="5246618"/>
            <a:ext cx="307657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PROGRAMA DE ATENCIÓN SANITARIA PREVENTIVA</a:t>
            </a:r>
            <a:endParaRPr/>
          </a:p>
        </p:txBody>
      </p:sp>
      <p:grpSp>
        <p:nvGrpSpPr>
          <p:cNvPr id="123" name="Google Shape;123;p3"/>
          <p:cNvGrpSpPr/>
          <p:nvPr/>
        </p:nvGrpSpPr>
        <p:grpSpPr>
          <a:xfrm>
            <a:off x="1306749" y="1064617"/>
            <a:ext cx="3618300" cy="3806622"/>
            <a:chOff x="1306749" y="1074142"/>
            <a:chExt cx="3618300" cy="3806622"/>
          </a:xfrm>
        </p:grpSpPr>
        <p:sp>
          <p:nvSpPr>
            <p:cNvPr id="124" name="Google Shape;124;p3"/>
            <p:cNvSpPr/>
            <p:nvPr/>
          </p:nvSpPr>
          <p:spPr>
            <a:xfrm>
              <a:off x="1306749" y="1074142"/>
              <a:ext cx="1980000" cy="1980000"/>
            </a:xfrm>
            <a:prstGeom prst="ellipse">
              <a:avLst/>
            </a:prstGeom>
            <a:solidFill>
              <a:schemeClr val="lt1"/>
            </a:solidFill>
            <a:ln w="57150" cap="flat" cmpd="sng">
              <a:solidFill>
                <a:srgbClr val="7BDFD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b="1">
                  <a:solidFill>
                    <a:srgbClr val="7BDFD9"/>
                  </a:solidFill>
                  <a:latin typeface="Calibri"/>
                  <a:ea typeface="Calibri"/>
                  <a:cs typeface="Calibri"/>
                  <a:sym typeface="Calibri"/>
                </a:rPr>
                <a:t>MODELO CALIDAD DE VIDA</a:t>
              </a:r>
              <a:endParaRPr/>
            </a:p>
          </p:txBody>
        </p:sp>
        <p:grpSp>
          <p:nvGrpSpPr>
            <p:cNvPr id="125" name="Google Shape;125;p3"/>
            <p:cNvGrpSpPr/>
            <p:nvPr/>
          </p:nvGrpSpPr>
          <p:grpSpPr>
            <a:xfrm>
              <a:off x="2945049" y="1803850"/>
              <a:ext cx="1980000" cy="1980000"/>
              <a:chOff x="2945049" y="1893292"/>
              <a:chExt cx="1980000" cy="1980000"/>
            </a:xfrm>
          </p:grpSpPr>
          <p:sp>
            <p:nvSpPr>
              <p:cNvPr id="126" name="Google Shape;126;p3"/>
              <p:cNvSpPr/>
              <p:nvPr/>
            </p:nvSpPr>
            <p:spPr>
              <a:xfrm>
                <a:off x="2945049" y="1893292"/>
                <a:ext cx="1980000" cy="1980000"/>
              </a:xfrm>
              <a:prstGeom prst="ellipse">
                <a:avLst/>
              </a:prstGeom>
              <a:solidFill>
                <a:schemeClr val="lt1"/>
              </a:solidFill>
              <a:ln w="57150" cap="flat" cmpd="sng">
                <a:solidFill>
                  <a:srgbClr val="84A0E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solidFill>
                    <a:srgbClr val="84A0E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7;p3"/>
              <p:cNvSpPr txBox="1"/>
              <p:nvPr/>
            </p:nvSpPr>
            <p:spPr>
              <a:xfrm>
                <a:off x="2968069" y="2655037"/>
                <a:ext cx="193395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S" sz="2400" b="1">
                    <a:solidFill>
                      <a:srgbClr val="84A0E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COMUNIDAD</a:t>
                </a:r>
                <a:endParaRPr/>
              </a:p>
            </p:txBody>
          </p:sp>
        </p:grpSp>
        <p:grpSp>
          <p:nvGrpSpPr>
            <p:cNvPr id="128" name="Google Shape;128;p3"/>
            <p:cNvGrpSpPr/>
            <p:nvPr/>
          </p:nvGrpSpPr>
          <p:grpSpPr>
            <a:xfrm>
              <a:off x="1432645" y="2900764"/>
              <a:ext cx="1980000" cy="1980000"/>
              <a:chOff x="1426101" y="2986071"/>
              <a:chExt cx="1980000" cy="1980000"/>
            </a:xfrm>
          </p:grpSpPr>
          <p:sp>
            <p:nvSpPr>
              <p:cNvPr id="129" name="Google Shape;129;p3"/>
              <p:cNvSpPr/>
              <p:nvPr/>
            </p:nvSpPr>
            <p:spPr>
              <a:xfrm>
                <a:off x="1426101" y="2986071"/>
                <a:ext cx="1980000" cy="1980000"/>
              </a:xfrm>
              <a:prstGeom prst="ellipse">
                <a:avLst/>
              </a:prstGeom>
              <a:solidFill>
                <a:schemeClr val="lt1"/>
              </a:solidFill>
              <a:ln w="57150" cap="flat" cmpd="sng">
                <a:solidFill>
                  <a:srgbClr val="80D3F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130;p3"/>
              <p:cNvSpPr txBox="1"/>
              <p:nvPr/>
            </p:nvSpPr>
            <p:spPr>
              <a:xfrm>
                <a:off x="1590503" y="3560572"/>
                <a:ext cx="1649214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S" sz="2400" b="1">
                    <a:solidFill>
                      <a:srgbClr val="80D3F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ENFOQUE DERECHOS</a:t>
                </a:r>
                <a:endParaRPr/>
              </a:p>
            </p:txBody>
          </p:sp>
        </p:grpSp>
      </p:grpSp>
      <p:pic>
        <p:nvPicPr>
          <p:cNvPr id="131" name="Google Shape;13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15625">
            <a:off x="3566674" y="3689558"/>
            <a:ext cx="1400135" cy="140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8685" y="5241787"/>
            <a:ext cx="707886" cy="707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3"/>
          <p:cNvPicPr preferRelativeResize="0"/>
          <p:nvPr/>
        </p:nvPicPr>
        <p:blipFill rotWithShape="1">
          <a:blip r:embed="rId6">
            <a:alphaModFix/>
          </a:blip>
          <a:srcRect t="1664" r="1354" b="45792"/>
          <a:stretch/>
        </p:blipFill>
        <p:spPr>
          <a:xfrm rot="5400000">
            <a:off x="-2908960" y="2927067"/>
            <a:ext cx="6858002" cy="1003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"/>
          <p:cNvSpPr/>
          <p:nvPr/>
        </p:nvSpPr>
        <p:spPr>
          <a:xfrm>
            <a:off x="192451" y="157358"/>
            <a:ext cx="11877675" cy="5727741"/>
          </a:xfrm>
          <a:prstGeom prst="rect">
            <a:avLst/>
          </a:prstGeom>
          <a:solidFill>
            <a:srgbClr val="F3F3F3"/>
          </a:solidFill>
          <a:ln w="381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4"/>
          <p:cNvSpPr txBox="1">
            <a:spLocks noGrp="1"/>
          </p:cNvSpPr>
          <p:nvPr>
            <p:ph type="title"/>
          </p:nvPr>
        </p:nvSpPr>
        <p:spPr>
          <a:xfrm>
            <a:off x="355865" y="167583"/>
            <a:ext cx="4288742" cy="727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4A0E6"/>
              </a:buClr>
              <a:buSzPts val="4000"/>
              <a:buFont typeface="Calibri"/>
              <a:buNone/>
            </a:pPr>
            <a:r>
              <a:rPr lang="es-ES" sz="4000" b="1">
                <a:solidFill>
                  <a:srgbClr val="84A0E6"/>
                </a:solidFill>
              </a:rPr>
              <a:t>Situación de partida</a:t>
            </a:r>
            <a:endParaRPr/>
          </a:p>
        </p:txBody>
      </p:sp>
      <p:sp>
        <p:nvSpPr>
          <p:cNvPr id="141" name="Google Shape;141;p4"/>
          <p:cNvSpPr/>
          <p:nvPr/>
        </p:nvSpPr>
        <p:spPr>
          <a:xfrm>
            <a:off x="321243" y="1169098"/>
            <a:ext cx="2700000" cy="3060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4"/>
          <p:cNvSpPr/>
          <p:nvPr/>
        </p:nvSpPr>
        <p:spPr>
          <a:xfrm>
            <a:off x="3294607" y="1583098"/>
            <a:ext cx="2700000" cy="3060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4"/>
          <p:cNvSpPr/>
          <p:nvPr/>
        </p:nvSpPr>
        <p:spPr>
          <a:xfrm>
            <a:off x="6267971" y="1997098"/>
            <a:ext cx="2700000" cy="3060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4"/>
          <p:cNvSpPr/>
          <p:nvPr/>
        </p:nvSpPr>
        <p:spPr>
          <a:xfrm>
            <a:off x="9203076" y="2411097"/>
            <a:ext cx="2700000" cy="3201297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5" name="Google Shape;145;p4"/>
          <p:cNvGrpSpPr/>
          <p:nvPr/>
        </p:nvGrpSpPr>
        <p:grpSpPr>
          <a:xfrm>
            <a:off x="1257243" y="910617"/>
            <a:ext cx="828000" cy="828000"/>
            <a:chOff x="184561" y="1011568"/>
            <a:chExt cx="828000" cy="828000"/>
          </a:xfrm>
        </p:grpSpPr>
        <p:sp>
          <p:nvSpPr>
            <p:cNvPr id="146" name="Google Shape;146;p4"/>
            <p:cNvSpPr/>
            <p:nvPr/>
          </p:nvSpPr>
          <p:spPr>
            <a:xfrm>
              <a:off x="184561" y="1011568"/>
              <a:ext cx="828000" cy="8280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508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7" name="Google Shape;147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26329" y="1072386"/>
              <a:ext cx="706364" cy="70636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8" name="Google Shape;148;p4"/>
          <p:cNvGrpSpPr/>
          <p:nvPr/>
        </p:nvGrpSpPr>
        <p:grpSpPr>
          <a:xfrm>
            <a:off x="7203971" y="1718931"/>
            <a:ext cx="828000" cy="828000"/>
            <a:chOff x="6131289" y="1839568"/>
            <a:chExt cx="828000" cy="828000"/>
          </a:xfrm>
        </p:grpSpPr>
        <p:sp>
          <p:nvSpPr>
            <p:cNvPr id="149" name="Google Shape;149;p4"/>
            <p:cNvSpPr/>
            <p:nvPr/>
          </p:nvSpPr>
          <p:spPr>
            <a:xfrm>
              <a:off x="6131289" y="1839568"/>
              <a:ext cx="828000" cy="8280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508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0" name="Google Shape;150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88706" y="1896985"/>
              <a:ext cx="713165" cy="71316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1" name="Google Shape;151;p4"/>
          <p:cNvGrpSpPr/>
          <p:nvPr/>
        </p:nvGrpSpPr>
        <p:grpSpPr>
          <a:xfrm>
            <a:off x="4230607" y="1324617"/>
            <a:ext cx="828000" cy="828000"/>
            <a:chOff x="3157925" y="1425568"/>
            <a:chExt cx="828000" cy="828000"/>
          </a:xfrm>
        </p:grpSpPr>
        <p:sp>
          <p:nvSpPr>
            <p:cNvPr id="152" name="Google Shape;152;p4"/>
            <p:cNvSpPr/>
            <p:nvPr/>
          </p:nvSpPr>
          <p:spPr>
            <a:xfrm>
              <a:off x="3157925" y="1425568"/>
              <a:ext cx="828000" cy="8280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508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3" name="Google Shape;153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237189" y="1506022"/>
              <a:ext cx="667091" cy="66709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4" name="Google Shape;154;p4"/>
          <p:cNvGrpSpPr/>
          <p:nvPr/>
        </p:nvGrpSpPr>
        <p:grpSpPr>
          <a:xfrm>
            <a:off x="10139076" y="2098525"/>
            <a:ext cx="828000" cy="828000"/>
            <a:chOff x="9066394" y="2253568"/>
            <a:chExt cx="828000" cy="828000"/>
          </a:xfrm>
        </p:grpSpPr>
        <p:sp>
          <p:nvSpPr>
            <p:cNvPr id="155" name="Google Shape;155;p4"/>
            <p:cNvSpPr/>
            <p:nvPr/>
          </p:nvSpPr>
          <p:spPr>
            <a:xfrm>
              <a:off x="9066394" y="2253568"/>
              <a:ext cx="828000" cy="8280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508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6" name="Google Shape;156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104653" y="2307660"/>
              <a:ext cx="738865" cy="73886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7" name="Google Shape;157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2529" y="5057098"/>
            <a:ext cx="828001" cy="82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/>
          <p:nvPr/>
        </p:nvSpPr>
        <p:spPr>
          <a:xfrm>
            <a:off x="1130530" y="5412340"/>
            <a:ext cx="649899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IMPORTANCIA DEL ENFOQUE SANITARIO PREVENTIVO</a:t>
            </a:r>
            <a:endParaRPr/>
          </a:p>
        </p:txBody>
      </p:sp>
      <p:sp>
        <p:nvSpPr>
          <p:cNvPr id="159" name="Google Shape;159;p4"/>
          <p:cNvSpPr txBox="1"/>
          <p:nvPr/>
        </p:nvSpPr>
        <p:spPr>
          <a:xfrm>
            <a:off x="351044" y="1873210"/>
            <a:ext cx="2646219" cy="1985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Plan de Acción Estrategia Española TEA: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Peor estado de salud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Deterioro precoz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Fallecimiento prematuro</a:t>
            </a:r>
            <a:endParaRPr/>
          </a:p>
        </p:txBody>
      </p:sp>
      <p:sp>
        <p:nvSpPr>
          <p:cNvPr id="160" name="Google Shape;160;p4"/>
          <p:cNvSpPr txBox="1"/>
          <p:nvPr/>
        </p:nvSpPr>
        <p:spPr>
          <a:xfrm>
            <a:off x="3329338" y="2301296"/>
            <a:ext cx="2646219" cy="1908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Retos en el acceso al sistema sanitario: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Características de las personas con autismo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Barreras del entorno sanitario</a:t>
            </a:r>
            <a:endParaRPr/>
          </a:p>
        </p:txBody>
      </p:sp>
      <p:sp>
        <p:nvSpPr>
          <p:cNvPr id="161" name="Google Shape;161;p4"/>
          <p:cNvSpPr txBox="1"/>
          <p:nvPr/>
        </p:nvSpPr>
        <p:spPr>
          <a:xfrm>
            <a:off x="6302241" y="2653113"/>
            <a:ext cx="2646219" cy="2339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Familias. Atención </a:t>
            </a:r>
            <a:r>
              <a:rPr lang="es-E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sanitaria general: </a:t>
            </a:r>
            <a:endParaRPr dirty="0"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Realización de pruebas</a:t>
            </a:r>
            <a:endParaRPr dirty="0"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Conductas problemáticas</a:t>
            </a:r>
            <a:endParaRPr dirty="0"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Cambios profesionales</a:t>
            </a:r>
            <a:endParaRPr dirty="0"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Ansiedad y estrés</a:t>
            </a:r>
            <a:endParaRPr dirty="0"/>
          </a:p>
        </p:txBody>
      </p:sp>
      <p:sp>
        <p:nvSpPr>
          <p:cNvPr id="162" name="Google Shape;162;p4"/>
          <p:cNvSpPr txBox="1"/>
          <p:nvPr/>
        </p:nvSpPr>
        <p:spPr>
          <a:xfrm>
            <a:off x="9241335" y="3067732"/>
            <a:ext cx="2646219" cy="2539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Familias. Atención </a:t>
            </a:r>
            <a:r>
              <a:rPr lang="es-E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ginecológica: </a:t>
            </a:r>
            <a:endParaRPr dirty="0"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Antecedentes familiares</a:t>
            </a:r>
            <a:endParaRPr dirty="0"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Ausencia de revisiones periódicas</a:t>
            </a:r>
            <a:endParaRPr dirty="0"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Dificultad en diagnósticos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5"/>
          <p:cNvPicPr preferRelativeResize="0"/>
          <p:nvPr/>
        </p:nvPicPr>
        <p:blipFill rotWithShape="1">
          <a:blip r:embed="rId3">
            <a:alphaModFix/>
          </a:blip>
          <a:srcRect t="1664" r="1354" b="45792"/>
          <a:stretch/>
        </p:blipFill>
        <p:spPr>
          <a:xfrm rot="5400000">
            <a:off x="-2908960" y="2927067"/>
            <a:ext cx="6858002" cy="100386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5"/>
          <p:cNvSpPr/>
          <p:nvPr/>
        </p:nvSpPr>
        <p:spPr>
          <a:xfrm>
            <a:off x="6096000" y="9525"/>
            <a:ext cx="6114106" cy="6029325"/>
          </a:xfrm>
          <a:prstGeom prst="rect">
            <a:avLst/>
          </a:prstGeom>
          <a:solidFill>
            <a:srgbClr val="EAF7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5"/>
          <p:cNvSpPr/>
          <p:nvPr/>
        </p:nvSpPr>
        <p:spPr>
          <a:xfrm>
            <a:off x="1648770" y="1028699"/>
            <a:ext cx="3943350" cy="455290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38100" dist="76200" dir="30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5"/>
          <p:cNvSpPr/>
          <p:nvPr/>
        </p:nvSpPr>
        <p:spPr>
          <a:xfrm>
            <a:off x="7172325" y="1028699"/>
            <a:ext cx="3943350" cy="455290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B7E6F7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38100" dist="76200" dir="30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Google Shape;173;p5" descr="Plena inclusió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7238" y="204829"/>
            <a:ext cx="2143125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5"/>
          <p:cNvSpPr txBox="1"/>
          <p:nvPr/>
        </p:nvSpPr>
        <p:spPr>
          <a:xfrm>
            <a:off x="1774048" y="2155033"/>
            <a:ext cx="3601467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Cuestionario Plena Inclusión Salud Ginecológica de Mujeres con Discapacidad Intelectual o del Desarrollo (2021)</a:t>
            </a:r>
            <a:endParaRPr/>
          </a:p>
        </p:txBody>
      </p:sp>
      <p:pic>
        <p:nvPicPr>
          <p:cNvPr id="175" name="Google Shape;175;p5" descr="Federación Española de Autismo - FESPAU"/>
          <p:cNvPicPr preferRelativeResize="0"/>
          <p:nvPr/>
        </p:nvPicPr>
        <p:blipFill rotWithShape="1">
          <a:blip r:embed="rId5">
            <a:alphaModFix/>
          </a:blip>
          <a:srcRect t="12830" b="11949"/>
          <a:stretch/>
        </p:blipFill>
        <p:spPr>
          <a:xfrm>
            <a:off x="8829675" y="535785"/>
            <a:ext cx="2152649" cy="1619248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5"/>
          <p:cNvSpPr txBox="1"/>
          <p:nvPr/>
        </p:nvSpPr>
        <p:spPr>
          <a:xfrm>
            <a:off x="7239001" y="2155033"/>
            <a:ext cx="380999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Estudio Federación Española de Autismo (FESPAU) Mujeres, Ginecología y Trastornos del Espectro del Autismo  (2019)</a:t>
            </a:r>
            <a:endParaRPr/>
          </a:p>
        </p:txBody>
      </p:sp>
      <p:pic>
        <p:nvPicPr>
          <p:cNvPr id="177" name="Google Shape;177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8157045">
            <a:off x="7202716" y="784350"/>
            <a:ext cx="798355" cy="79835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5"/>
          <p:cNvSpPr txBox="1"/>
          <p:nvPr/>
        </p:nvSpPr>
        <p:spPr>
          <a:xfrm>
            <a:off x="1819711" y="3683842"/>
            <a:ext cx="3601467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s-ES" sz="2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32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de cada </a:t>
            </a:r>
            <a:r>
              <a:rPr lang="es-ES" sz="4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No acudió nunca a una consulta ginecológica</a:t>
            </a:r>
            <a:endParaRPr/>
          </a:p>
        </p:txBody>
      </p:sp>
      <p:sp>
        <p:nvSpPr>
          <p:cNvPr id="179" name="Google Shape;179;p5"/>
          <p:cNvSpPr txBox="1"/>
          <p:nvPr/>
        </p:nvSpPr>
        <p:spPr>
          <a:xfrm>
            <a:off x="7343266" y="3683842"/>
            <a:ext cx="3601467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Casi el </a:t>
            </a:r>
            <a:r>
              <a:rPr lang="es-ES" sz="4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45%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No realizaban consultas periódicas regulares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6"/>
          <p:cNvPicPr preferRelativeResize="0"/>
          <p:nvPr/>
        </p:nvPicPr>
        <p:blipFill rotWithShape="1">
          <a:blip r:embed="rId3">
            <a:alphaModFix/>
          </a:blip>
          <a:srcRect t="1664" r="1354" b="45792"/>
          <a:stretch/>
        </p:blipFill>
        <p:spPr>
          <a:xfrm rot="5400000">
            <a:off x="-2908960" y="2927067"/>
            <a:ext cx="6858002" cy="100386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6"/>
          <p:cNvSpPr/>
          <p:nvPr/>
        </p:nvSpPr>
        <p:spPr>
          <a:xfrm>
            <a:off x="4555488" y="1744286"/>
            <a:ext cx="3527093" cy="3582194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635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6" descr="C:\Documents and Settings\usuario\Escritorio\fotos\ODONTOLOGÍA\Fotos_para_Lucia\IMG_9728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42473" y="208177"/>
            <a:ext cx="3197778" cy="2131852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8" name="Google Shape;18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81054" y="4401283"/>
            <a:ext cx="1552916" cy="1552916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6"/>
          <p:cNvSpPr txBox="1">
            <a:spLocks noGrp="1"/>
          </p:cNvSpPr>
          <p:nvPr>
            <p:ph type="title"/>
          </p:nvPr>
        </p:nvSpPr>
        <p:spPr>
          <a:xfrm>
            <a:off x="8253884" y="4814183"/>
            <a:ext cx="2600822" cy="727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D1D1"/>
              </a:buClr>
              <a:buSzPts val="4400"/>
              <a:buFont typeface="Calibri"/>
              <a:buNone/>
            </a:pPr>
            <a:r>
              <a:rPr lang="es-ES" b="1">
                <a:solidFill>
                  <a:srgbClr val="53D1D1"/>
                </a:solidFill>
              </a:rPr>
              <a:t>Alianzas</a:t>
            </a:r>
            <a:endParaRPr/>
          </a:p>
        </p:txBody>
      </p:sp>
      <p:sp>
        <p:nvSpPr>
          <p:cNvPr id="190" name="Google Shape;190;p6"/>
          <p:cNvSpPr txBox="1"/>
          <p:nvPr/>
        </p:nvSpPr>
        <p:spPr>
          <a:xfrm>
            <a:off x="2099623" y="2367171"/>
            <a:ext cx="256052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FACULTAD MEDICINA Y ODONTOLOGÍA USC</a:t>
            </a:r>
            <a:endParaRPr/>
          </a:p>
        </p:txBody>
      </p:sp>
      <p:pic>
        <p:nvPicPr>
          <p:cNvPr id="191" name="Google Shape;191;p6" descr="Medicina y Melodía: El ambulatorio"/>
          <p:cNvPicPr preferRelativeResize="0"/>
          <p:nvPr/>
        </p:nvPicPr>
        <p:blipFill rotWithShape="1">
          <a:blip r:embed="rId7">
            <a:alphaModFix/>
          </a:blip>
          <a:srcRect r="14587" b="9583"/>
          <a:stretch/>
        </p:blipFill>
        <p:spPr>
          <a:xfrm>
            <a:off x="7873066" y="628650"/>
            <a:ext cx="3021516" cy="2398894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92" name="Google Shape;192;p6"/>
          <p:cNvSpPr txBox="1"/>
          <p:nvPr/>
        </p:nvSpPr>
        <p:spPr>
          <a:xfrm>
            <a:off x="8226915" y="3075057"/>
            <a:ext cx="256052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CENTRO DE SALUD CONCEPCIÓN ARENAL</a:t>
            </a:r>
            <a:endParaRPr/>
          </a:p>
        </p:txBody>
      </p:sp>
      <p:pic>
        <p:nvPicPr>
          <p:cNvPr id="193" name="Google Shape;193;p6" descr="El Hospital Clínico es el segundo mejor de Galicia, según el Instituto  Coordenada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66833" y="3326166"/>
            <a:ext cx="3293315" cy="1851575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94" name="Google Shape;194;p6"/>
          <p:cNvSpPr txBox="1"/>
          <p:nvPr/>
        </p:nvSpPr>
        <p:spPr>
          <a:xfrm>
            <a:off x="1400175" y="5214012"/>
            <a:ext cx="325997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HOSPITAL CLÍNICO UNIVERSITARIO SANTIAGO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0" name="Google Shape;200;p7"/>
          <p:cNvCxnSpPr>
            <a:endCxn id="201" idx="1"/>
          </p:cNvCxnSpPr>
          <p:nvPr/>
        </p:nvCxnSpPr>
        <p:spPr>
          <a:xfrm rot="10800000" flipH="1">
            <a:off x="1828799" y="2724150"/>
            <a:ext cx="1257300" cy="485700"/>
          </a:xfrm>
          <a:prstGeom prst="straightConnector1">
            <a:avLst/>
          </a:prstGeom>
          <a:noFill/>
          <a:ln w="57150" cap="flat" cmpd="sng">
            <a:solidFill>
              <a:srgbClr val="A4E8E6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202" name="Google Shape;202;p7"/>
          <p:cNvCxnSpPr>
            <a:endCxn id="203" idx="1"/>
          </p:cNvCxnSpPr>
          <p:nvPr/>
        </p:nvCxnSpPr>
        <p:spPr>
          <a:xfrm rot="10800000" flipH="1">
            <a:off x="6424725" y="2724150"/>
            <a:ext cx="1052400" cy="485700"/>
          </a:xfrm>
          <a:prstGeom prst="straightConnector1">
            <a:avLst/>
          </a:prstGeom>
          <a:noFill/>
          <a:ln w="57150" cap="flat" cmpd="sng">
            <a:solidFill>
              <a:srgbClr val="A4E8E6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204" name="Google Shape;204;p7"/>
          <p:cNvCxnSpPr>
            <a:endCxn id="201" idx="3"/>
          </p:cNvCxnSpPr>
          <p:nvPr/>
        </p:nvCxnSpPr>
        <p:spPr>
          <a:xfrm rot="10800000">
            <a:off x="4714874" y="2724150"/>
            <a:ext cx="1052400" cy="485700"/>
          </a:xfrm>
          <a:prstGeom prst="straightConnector1">
            <a:avLst/>
          </a:prstGeom>
          <a:noFill/>
          <a:ln w="57150" cap="flat" cmpd="sng">
            <a:solidFill>
              <a:srgbClr val="A4E8E6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205" name="Google Shape;205;p7"/>
          <p:cNvCxnSpPr>
            <a:endCxn id="203" idx="3"/>
          </p:cNvCxnSpPr>
          <p:nvPr/>
        </p:nvCxnSpPr>
        <p:spPr>
          <a:xfrm rot="10800000">
            <a:off x="9105900" y="2724150"/>
            <a:ext cx="1338300" cy="485700"/>
          </a:xfrm>
          <a:prstGeom prst="straightConnector1">
            <a:avLst/>
          </a:prstGeom>
          <a:noFill/>
          <a:ln w="57150" cap="flat" cmpd="sng">
            <a:solidFill>
              <a:srgbClr val="A4E8E6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</p:cxnSp>
      <p:sp>
        <p:nvSpPr>
          <p:cNvPr id="206" name="Google Shape;206;p7"/>
          <p:cNvSpPr/>
          <p:nvPr/>
        </p:nvSpPr>
        <p:spPr>
          <a:xfrm>
            <a:off x="685800" y="3209925"/>
            <a:ext cx="1628775" cy="647700"/>
          </a:xfrm>
          <a:prstGeom prst="roundRect">
            <a:avLst>
              <a:gd name="adj" fmla="val 10785"/>
            </a:avLst>
          </a:prstGeom>
          <a:solidFill>
            <a:schemeClr val="lt1"/>
          </a:solidFill>
          <a:ln w="38100" cap="flat" cmpd="sng">
            <a:solidFill>
              <a:srgbClr val="64D5D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2011</a:t>
            </a:r>
            <a:endParaRPr/>
          </a:p>
        </p:txBody>
      </p:sp>
      <p:sp>
        <p:nvSpPr>
          <p:cNvPr id="201" name="Google Shape;201;p7"/>
          <p:cNvSpPr/>
          <p:nvPr/>
        </p:nvSpPr>
        <p:spPr>
          <a:xfrm>
            <a:off x="3086099" y="2400300"/>
            <a:ext cx="1628775" cy="647700"/>
          </a:xfrm>
          <a:prstGeom prst="roundRect">
            <a:avLst>
              <a:gd name="adj" fmla="val 10785"/>
            </a:avLst>
          </a:prstGeom>
          <a:solidFill>
            <a:schemeClr val="lt1"/>
          </a:solidFill>
          <a:ln w="38100" cap="flat" cmpd="sng">
            <a:solidFill>
              <a:srgbClr val="64D5D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2013</a:t>
            </a:r>
            <a:endParaRPr/>
          </a:p>
        </p:txBody>
      </p:sp>
      <p:sp>
        <p:nvSpPr>
          <p:cNvPr id="207" name="Google Shape;207;p7"/>
          <p:cNvSpPr/>
          <p:nvPr/>
        </p:nvSpPr>
        <p:spPr>
          <a:xfrm>
            <a:off x="5281612" y="3186798"/>
            <a:ext cx="1628775" cy="647700"/>
          </a:xfrm>
          <a:prstGeom prst="roundRect">
            <a:avLst>
              <a:gd name="adj" fmla="val 10785"/>
            </a:avLst>
          </a:prstGeom>
          <a:solidFill>
            <a:schemeClr val="lt1"/>
          </a:solidFill>
          <a:ln w="38100" cap="flat" cmpd="sng">
            <a:solidFill>
              <a:srgbClr val="64D5D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2016</a:t>
            </a:r>
            <a:endParaRPr/>
          </a:p>
        </p:txBody>
      </p:sp>
      <p:sp>
        <p:nvSpPr>
          <p:cNvPr id="203" name="Google Shape;203;p7"/>
          <p:cNvSpPr/>
          <p:nvPr/>
        </p:nvSpPr>
        <p:spPr>
          <a:xfrm>
            <a:off x="7477125" y="2400300"/>
            <a:ext cx="1628775" cy="647700"/>
          </a:xfrm>
          <a:prstGeom prst="roundRect">
            <a:avLst>
              <a:gd name="adj" fmla="val 10785"/>
            </a:avLst>
          </a:prstGeom>
          <a:solidFill>
            <a:schemeClr val="lt1"/>
          </a:solidFill>
          <a:ln w="38100" cap="flat" cmpd="sng">
            <a:solidFill>
              <a:srgbClr val="64D5D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2017</a:t>
            </a:r>
            <a:endParaRPr/>
          </a:p>
        </p:txBody>
      </p:sp>
      <p:sp>
        <p:nvSpPr>
          <p:cNvPr id="208" name="Google Shape;208;p7"/>
          <p:cNvSpPr/>
          <p:nvPr/>
        </p:nvSpPr>
        <p:spPr>
          <a:xfrm>
            <a:off x="9877425" y="3186798"/>
            <a:ext cx="1628775" cy="647700"/>
          </a:xfrm>
          <a:prstGeom prst="roundRect">
            <a:avLst>
              <a:gd name="adj" fmla="val 10785"/>
            </a:avLst>
          </a:prstGeom>
          <a:solidFill>
            <a:schemeClr val="lt1"/>
          </a:solidFill>
          <a:ln w="38100" cap="flat" cmpd="sng">
            <a:solidFill>
              <a:srgbClr val="64D5D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endParaRPr/>
          </a:p>
        </p:txBody>
      </p:sp>
      <p:sp>
        <p:nvSpPr>
          <p:cNvPr id="209" name="Google Shape;209;p7"/>
          <p:cNvSpPr txBox="1"/>
          <p:nvPr/>
        </p:nvSpPr>
        <p:spPr>
          <a:xfrm>
            <a:off x="219924" y="3857625"/>
            <a:ext cx="25605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Programa de Salud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SADT</a:t>
            </a:r>
            <a:endParaRPr/>
          </a:p>
        </p:txBody>
      </p:sp>
      <p:sp>
        <p:nvSpPr>
          <p:cNvPr id="210" name="Google Shape;210;p7"/>
          <p:cNvSpPr/>
          <p:nvPr/>
        </p:nvSpPr>
        <p:spPr>
          <a:xfrm>
            <a:off x="2728911" y="1476970"/>
            <a:ext cx="234315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UPNE ODONTOLOGÍA Facultad Medicina y Odontología USC</a:t>
            </a:r>
            <a:endParaRPr/>
          </a:p>
        </p:txBody>
      </p:sp>
      <p:sp>
        <p:nvSpPr>
          <p:cNvPr id="211" name="Google Shape;211;p7"/>
          <p:cNvSpPr/>
          <p:nvPr/>
        </p:nvSpPr>
        <p:spPr>
          <a:xfrm>
            <a:off x="4714874" y="3857625"/>
            <a:ext cx="28194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Centro de Atención Primaria Concepción Arenal</a:t>
            </a:r>
            <a:endParaRPr dirty="0"/>
          </a:p>
        </p:txBody>
      </p:sp>
      <p:sp>
        <p:nvSpPr>
          <p:cNvPr id="212" name="Google Shape;212;p7"/>
          <p:cNvSpPr/>
          <p:nvPr/>
        </p:nvSpPr>
        <p:spPr>
          <a:xfrm>
            <a:off x="6881812" y="1476970"/>
            <a:ext cx="28194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Hospital Clínico Universitario (CHUS)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S. Ginecología</a:t>
            </a:r>
            <a:endParaRPr/>
          </a:p>
        </p:txBody>
      </p:sp>
      <p:sp>
        <p:nvSpPr>
          <p:cNvPr id="213" name="Google Shape;213;p7"/>
          <p:cNvSpPr/>
          <p:nvPr/>
        </p:nvSpPr>
        <p:spPr>
          <a:xfrm>
            <a:off x="9282112" y="3857625"/>
            <a:ext cx="28194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Hospital Clínico Universitario (CHUS)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S. Neurología</a:t>
            </a:r>
            <a:endParaRPr/>
          </a:p>
        </p:txBody>
      </p:sp>
      <p:grpSp>
        <p:nvGrpSpPr>
          <p:cNvPr id="214" name="Google Shape;214;p7"/>
          <p:cNvGrpSpPr/>
          <p:nvPr/>
        </p:nvGrpSpPr>
        <p:grpSpPr>
          <a:xfrm>
            <a:off x="3052627" y="19050"/>
            <a:ext cx="1567223" cy="1466850"/>
            <a:chOff x="3117219" y="123825"/>
            <a:chExt cx="1455006" cy="1290340"/>
          </a:xfrm>
        </p:grpSpPr>
        <p:pic>
          <p:nvPicPr>
            <p:cNvPr id="215" name="Google Shape;215;p7"/>
            <p:cNvPicPr preferRelativeResize="0"/>
            <p:nvPr/>
          </p:nvPicPr>
          <p:blipFill rotWithShape="1">
            <a:blip r:embed="rId3">
              <a:alphaModFix/>
            </a:blip>
            <a:srcRect l="30797" t="11773" r="32180" b="6949"/>
            <a:stretch/>
          </p:blipFill>
          <p:spPr>
            <a:xfrm>
              <a:off x="3594787" y="207114"/>
              <a:ext cx="977438" cy="12070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7" descr="El nuevo logo de la plataforma de video YouTube es así"/>
            <p:cNvPicPr preferRelativeResize="0"/>
            <p:nvPr/>
          </p:nvPicPr>
          <p:blipFill rotWithShape="1">
            <a:blip r:embed="rId4">
              <a:alphaModFix/>
            </a:blip>
            <a:srcRect l="24436" t="29484" r="24599" b="29665"/>
            <a:stretch/>
          </p:blipFill>
          <p:spPr>
            <a:xfrm>
              <a:off x="3117219" y="123825"/>
              <a:ext cx="695768" cy="34856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7" name="Google Shape;217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5709" y="4503956"/>
            <a:ext cx="1688954" cy="1506319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8" name="Google Shape;218;p7"/>
          <p:cNvPicPr preferRelativeResize="0"/>
          <p:nvPr/>
        </p:nvPicPr>
        <p:blipFill rotWithShape="1">
          <a:blip r:embed="rId6">
            <a:alphaModFix/>
          </a:blip>
          <a:srcRect t="10753" r="8519"/>
          <a:stretch/>
        </p:blipFill>
        <p:spPr>
          <a:xfrm>
            <a:off x="5475876" y="4506942"/>
            <a:ext cx="1240247" cy="1613277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9" name="Google Shape;219;p7"/>
          <p:cNvPicPr preferRelativeResize="0"/>
          <p:nvPr/>
        </p:nvPicPr>
        <p:blipFill rotWithShape="1">
          <a:blip r:embed="rId7">
            <a:alphaModFix/>
          </a:blip>
          <a:srcRect l="9139" r="3199"/>
          <a:stretch/>
        </p:blipFill>
        <p:spPr>
          <a:xfrm>
            <a:off x="7396026" y="188315"/>
            <a:ext cx="1790972" cy="1225850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20" name="Google Shape;220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023673" y="4780955"/>
            <a:ext cx="1336278" cy="1336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8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8"/>
          <p:cNvPicPr preferRelativeResize="0"/>
          <p:nvPr/>
        </p:nvPicPr>
        <p:blipFill rotWithShape="1">
          <a:blip r:embed="rId3">
            <a:alphaModFix/>
          </a:blip>
          <a:srcRect t="1664" r="1354" b="45792"/>
          <a:stretch/>
        </p:blipFill>
        <p:spPr>
          <a:xfrm rot="5400000">
            <a:off x="-2908960" y="2927067"/>
            <a:ext cx="6858002" cy="100386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8"/>
          <p:cNvSpPr txBox="1">
            <a:spLocks noGrp="1"/>
          </p:cNvSpPr>
          <p:nvPr>
            <p:ph type="title"/>
          </p:nvPr>
        </p:nvSpPr>
        <p:spPr>
          <a:xfrm>
            <a:off x="1438275" y="203792"/>
            <a:ext cx="4143358" cy="727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A6E7"/>
              </a:buClr>
              <a:buSzPts val="4000"/>
              <a:buFont typeface="Calibri"/>
              <a:buNone/>
            </a:pPr>
            <a:r>
              <a:rPr lang="es-ES" sz="4000" b="1">
                <a:solidFill>
                  <a:srgbClr val="8DA6E7"/>
                </a:solidFill>
              </a:rPr>
              <a:t>Objetivos generales</a:t>
            </a:r>
            <a:endParaRPr/>
          </a:p>
        </p:txBody>
      </p:sp>
      <p:grpSp>
        <p:nvGrpSpPr>
          <p:cNvPr id="229" name="Google Shape;229;p8"/>
          <p:cNvGrpSpPr/>
          <p:nvPr/>
        </p:nvGrpSpPr>
        <p:grpSpPr>
          <a:xfrm>
            <a:off x="1702722" y="1171803"/>
            <a:ext cx="1080000" cy="1080000"/>
            <a:chOff x="2255172" y="1188419"/>
            <a:chExt cx="1080000" cy="1080000"/>
          </a:xfrm>
        </p:grpSpPr>
        <p:sp>
          <p:nvSpPr>
            <p:cNvPr id="230" name="Google Shape;230;p8"/>
            <p:cNvSpPr/>
            <p:nvPr/>
          </p:nvSpPr>
          <p:spPr>
            <a:xfrm>
              <a:off x="2255172" y="1188419"/>
              <a:ext cx="1080000" cy="1080000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12700" cap="flat" cmpd="sng">
              <a:solidFill>
                <a:srgbClr val="F2F2F2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8"/>
            <p:cNvSpPr txBox="1"/>
            <p:nvPr/>
          </p:nvSpPr>
          <p:spPr>
            <a:xfrm>
              <a:off x="2293237" y="1320587"/>
              <a:ext cx="1003870" cy="76944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4400" b="1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  <a:endParaRPr/>
            </a:p>
          </p:txBody>
        </p:sp>
      </p:grpSp>
      <p:grpSp>
        <p:nvGrpSpPr>
          <p:cNvPr id="232" name="Google Shape;232;p8"/>
          <p:cNvGrpSpPr/>
          <p:nvPr/>
        </p:nvGrpSpPr>
        <p:grpSpPr>
          <a:xfrm>
            <a:off x="1702722" y="2981728"/>
            <a:ext cx="1080000" cy="1080000"/>
            <a:chOff x="5571063" y="1182332"/>
            <a:chExt cx="1080000" cy="1080000"/>
          </a:xfrm>
        </p:grpSpPr>
        <p:sp>
          <p:nvSpPr>
            <p:cNvPr id="233" name="Google Shape;233;p8"/>
            <p:cNvSpPr/>
            <p:nvPr/>
          </p:nvSpPr>
          <p:spPr>
            <a:xfrm>
              <a:off x="5571063" y="1182332"/>
              <a:ext cx="1080000" cy="1080000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12700" cap="flat" cmpd="sng">
              <a:solidFill>
                <a:srgbClr val="F2F2F2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8"/>
            <p:cNvSpPr txBox="1"/>
            <p:nvPr/>
          </p:nvSpPr>
          <p:spPr>
            <a:xfrm>
              <a:off x="5609128" y="1360722"/>
              <a:ext cx="1003870" cy="76944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4400" b="1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  <a:endParaRPr/>
            </a:p>
          </p:txBody>
        </p:sp>
      </p:grpSp>
      <p:grpSp>
        <p:nvGrpSpPr>
          <p:cNvPr id="235" name="Google Shape;235;p8"/>
          <p:cNvGrpSpPr/>
          <p:nvPr/>
        </p:nvGrpSpPr>
        <p:grpSpPr>
          <a:xfrm>
            <a:off x="1702722" y="4791653"/>
            <a:ext cx="1080000" cy="1080000"/>
            <a:chOff x="9000658" y="1182332"/>
            <a:chExt cx="1080000" cy="1080000"/>
          </a:xfrm>
        </p:grpSpPr>
        <p:sp>
          <p:nvSpPr>
            <p:cNvPr id="236" name="Google Shape;236;p8"/>
            <p:cNvSpPr/>
            <p:nvPr/>
          </p:nvSpPr>
          <p:spPr>
            <a:xfrm>
              <a:off x="9000658" y="1182332"/>
              <a:ext cx="1080000" cy="1080000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12700" cap="flat" cmpd="sng">
              <a:solidFill>
                <a:srgbClr val="F2F2F2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8"/>
            <p:cNvSpPr txBox="1"/>
            <p:nvPr/>
          </p:nvSpPr>
          <p:spPr>
            <a:xfrm>
              <a:off x="9038723" y="1337609"/>
              <a:ext cx="1003870" cy="76944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4400" b="1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03</a:t>
              </a:r>
              <a:endParaRPr/>
            </a:p>
          </p:txBody>
        </p:sp>
      </p:grpSp>
      <p:sp>
        <p:nvSpPr>
          <p:cNvPr id="238" name="Google Shape;238;p8"/>
          <p:cNvSpPr/>
          <p:nvPr/>
        </p:nvSpPr>
        <p:spPr>
          <a:xfrm>
            <a:off x="3200400" y="996992"/>
            <a:ext cx="8115300" cy="14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Facilitar el acceso a mujeres con autismo y DI a una prestación ginecológica de calidad </a:t>
            </a:r>
            <a:r>
              <a:rPr lang="es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sus facetas preventiva, diagnóstica y terapéutica en condiciones de bienestar emocional.</a:t>
            </a:r>
            <a:endParaRPr/>
          </a:p>
        </p:txBody>
      </p:sp>
      <p:cxnSp>
        <p:nvCxnSpPr>
          <p:cNvPr id="239" name="Google Shape;239;p8"/>
          <p:cNvCxnSpPr/>
          <p:nvPr/>
        </p:nvCxnSpPr>
        <p:spPr>
          <a:xfrm>
            <a:off x="3200400" y="2686050"/>
            <a:ext cx="7943850" cy="0"/>
          </a:xfrm>
          <a:prstGeom prst="straightConnector1">
            <a:avLst/>
          </a:prstGeom>
          <a:noFill/>
          <a:ln w="381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sp>
        <p:nvSpPr>
          <p:cNvPr id="240" name="Google Shape;240;p8"/>
          <p:cNvSpPr/>
          <p:nvPr/>
        </p:nvSpPr>
        <p:spPr>
          <a:xfrm>
            <a:off x="3200400" y="3060859"/>
            <a:ext cx="7288878" cy="967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Promover en las mujeres con autismo </a:t>
            </a:r>
            <a:r>
              <a:rPr lang="es-E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habilidades y capacidades para afrontar una consulta ginecológica.</a:t>
            </a:r>
            <a:endParaRPr/>
          </a:p>
        </p:txBody>
      </p:sp>
      <p:cxnSp>
        <p:nvCxnSpPr>
          <p:cNvPr id="241" name="Google Shape;241;p8"/>
          <p:cNvCxnSpPr/>
          <p:nvPr/>
        </p:nvCxnSpPr>
        <p:spPr>
          <a:xfrm>
            <a:off x="3200400" y="4476750"/>
            <a:ext cx="7943850" cy="0"/>
          </a:xfrm>
          <a:prstGeom prst="straightConnector1">
            <a:avLst/>
          </a:prstGeom>
          <a:noFill/>
          <a:ln w="381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sp>
        <p:nvSpPr>
          <p:cNvPr id="242" name="Google Shape;242;p8"/>
          <p:cNvSpPr/>
          <p:nvPr/>
        </p:nvSpPr>
        <p:spPr>
          <a:xfrm>
            <a:off x="3200399" y="4895633"/>
            <a:ext cx="7943849" cy="9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Mejorar la coordinación entre servicios sociales y sanitarios </a:t>
            </a: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 el fin de garantizar una atención sanitaria integral.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9"/>
          <p:cNvSpPr/>
          <p:nvPr/>
        </p:nvSpPr>
        <p:spPr>
          <a:xfrm>
            <a:off x="7553325" y="0"/>
            <a:ext cx="4638675" cy="6067422"/>
          </a:xfrm>
          <a:prstGeom prst="rect">
            <a:avLst/>
          </a:prstGeom>
          <a:solidFill>
            <a:srgbClr val="E5E4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9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" name="Google Shape;250;p9"/>
          <p:cNvPicPr preferRelativeResize="0"/>
          <p:nvPr/>
        </p:nvPicPr>
        <p:blipFill rotWithShape="1">
          <a:blip r:embed="rId3">
            <a:alphaModFix/>
          </a:blip>
          <a:srcRect t="1664" r="1354" b="45792"/>
          <a:stretch/>
        </p:blipFill>
        <p:spPr>
          <a:xfrm rot="5400000">
            <a:off x="-2908960" y="2927067"/>
            <a:ext cx="6858002" cy="1003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9"/>
          <p:cNvPicPr preferRelativeResize="0"/>
          <p:nvPr/>
        </p:nvPicPr>
        <p:blipFill rotWithShape="1">
          <a:blip r:embed="rId4">
            <a:alphaModFix/>
          </a:blip>
          <a:srcRect l="4626" t="1864" r="2007" b="1739"/>
          <a:stretch/>
        </p:blipFill>
        <p:spPr>
          <a:xfrm>
            <a:off x="8213600" y="557212"/>
            <a:ext cx="3318123" cy="4952998"/>
          </a:xfrm>
          <a:prstGeom prst="rect">
            <a:avLst/>
          </a:prstGeom>
          <a:noFill/>
          <a:ln w="889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2" name="Google Shape;252;p9"/>
          <p:cNvSpPr/>
          <p:nvPr/>
        </p:nvSpPr>
        <p:spPr>
          <a:xfrm rot="-5400000">
            <a:off x="6726175" y="514350"/>
            <a:ext cx="1304925" cy="1009649"/>
          </a:xfrm>
          <a:prstGeom prst="triangle">
            <a:avLst>
              <a:gd name="adj" fmla="val 50000"/>
            </a:avLst>
          </a:prstGeom>
          <a:solidFill>
            <a:srgbClr val="E5E4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9"/>
          <p:cNvSpPr txBox="1">
            <a:spLocks noGrp="1"/>
          </p:cNvSpPr>
          <p:nvPr>
            <p:ph type="title"/>
          </p:nvPr>
        </p:nvSpPr>
        <p:spPr>
          <a:xfrm>
            <a:off x="1294962" y="655616"/>
            <a:ext cx="5191563" cy="727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4A0E6"/>
              </a:buClr>
              <a:buSzPts val="4000"/>
              <a:buFont typeface="Calibri"/>
              <a:buNone/>
            </a:pPr>
            <a:r>
              <a:rPr lang="es-ES" sz="4000" b="1">
                <a:solidFill>
                  <a:srgbClr val="84A0E6"/>
                </a:solidFill>
              </a:rPr>
              <a:t>Objetivos específicos</a:t>
            </a:r>
            <a:endParaRPr/>
          </a:p>
        </p:txBody>
      </p:sp>
      <p:grpSp>
        <p:nvGrpSpPr>
          <p:cNvPr id="254" name="Google Shape;254;p9"/>
          <p:cNvGrpSpPr/>
          <p:nvPr/>
        </p:nvGrpSpPr>
        <p:grpSpPr>
          <a:xfrm>
            <a:off x="1529144" y="1779900"/>
            <a:ext cx="5809806" cy="468593"/>
            <a:chOff x="1491044" y="1650981"/>
            <a:chExt cx="5809806" cy="468593"/>
          </a:xfrm>
        </p:grpSpPr>
        <p:pic>
          <p:nvPicPr>
            <p:cNvPr id="255" name="Google Shape;255;p9"/>
            <p:cNvPicPr preferRelativeResize="0"/>
            <p:nvPr/>
          </p:nvPicPr>
          <p:blipFill rotWithShape="1">
            <a:blip r:embed="rId5">
              <a:alphaModFix/>
            </a:blip>
            <a:srcRect t="31545" r="64702" b="33380"/>
            <a:stretch/>
          </p:blipFill>
          <p:spPr>
            <a:xfrm>
              <a:off x="1491044" y="1650981"/>
              <a:ext cx="468000" cy="46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6" name="Google Shape;256;p9"/>
            <p:cNvSpPr txBox="1"/>
            <p:nvPr/>
          </p:nvSpPr>
          <p:spPr>
            <a:xfrm>
              <a:off x="1953963" y="1657909"/>
              <a:ext cx="5346887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Realizar una exploración mamaria</a:t>
              </a:r>
              <a:endParaRPr/>
            </a:p>
          </p:txBody>
        </p:sp>
      </p:grpSp>
      <p:grpSp>
        <p:nvGrpSpPr>
          <p:cNvPr id="257" name="Google Shape;257;p9"/>
          <p:cNvGrpSpPr/>
          <p:nvPr/>
        </p:nvGrpSpPr>
        <p:grpSpPr>
          <a:xfrm>
            <a:off x="1529144" y="2903893"/>
            <a:ext cx="5814886" cy="468000"/>
            <a:chOff x="1529144" y="2799711"/>
            <a:chExt cx="5814886" cy="468000"/>
          </a:xfrm>
        </p:grpSpPr>
        <p:pic>
          <p:nvPicPr>
            <p:cNvPr id="258" name="Google Shape;258;p9"/>
            <p:cNvPicPr preferRelativeResize="0"/>
            <p:nvPr/>
          </p:nvPicPr>
          <p:blipFill rotWithShape="1">
            <a:blip r:embed="rId5">
              <a:alphaModFix/>
            </a:blip>
            <a:srcRect l="33469" t="31725" r="33823" b="33691"/>
            <a:stretch/>
          </p:blipFill>
          <p:spPr>
            <a:xfrm>
              <a:off x="1529144" y="2799711"/>
              <a:ext cx="468000" cy="46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9" name="Google Shape;259;p9"/>
            <p:cNvSpPr txBox="1"/>
            <p:nvPr/>
          </p:nvSpPr>
          <p:spPr>
            <a:xfrm>
              <a:off x="1997143" y="2806046"/>
              <a:ext cx="5346887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Realizar una ecografía abdominal</a:t>
              </a:r>
              <a:endParaRPr/>
            </a:p>
          </p:txBody>
        </p:sp>
      </p:grpSp>
      <p:grpSp>
        <p:nvGrpSpPr>
          <p:cNvPr id="260" name="Google Shape;260;p9"/>
          <p:cNvGrpSpPr/>
          <p:nvPr/>
        </p:nvGrpSpPr>
        <p:grpSpPr>
          <a:xfrm>
            <a:off x="1524065" y="4037709"/>
            <a:ext cx="5814885" cy="468000"/>
            <a:chOff x="1529144" y="3923704"/>
            <a:chExt cx="5814885" cy="468000"/>
          </a:xfrm>
        </p:grpSpPr>
        <p:pic>
          <p:nvPicPr>
            <p:cNvPr id="261" name="Google Shape;261;p9"/>
            <p:cNvPicPr preferRelativeResize="0"/>
            <p:nvPr/>
          </p:nvPicPr>
          <p:blipFill rotWithShape="1">
            <a:blip r:embed="rId5">
              <a:alphaModFix/>
            </a:blip>
            <a:srcRect l="64701" t="31949" b="32976"/>
            <a:stretch/>
          </p:blipFill>
          <p:spPr>
            <a:xfrm>
              <a:off x="1529144" y="3923704"/>
              <a:ext cx="468000" cy="46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2" name="Google Shape;262;p9"/>
            <p:cNvSpPr txBox="1"/>
            <p:nvPr/>
          </p:nvSpPr>
          <p:spPr>
            <a:xfrm>
              <a:off x="1997142" y="3923704"/>
              <a:ext cx="5346887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Tomar muestras de exudado vaginal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6C1F27C5ED75643B8CA4D4C752910F3" ma:contentTypeVersion="16" ma:contentTypeDescription="Crear nuevo documento." ma:contentTypeScope="" ma:versionID="11d83410286d37b6ee5afa21d30f8a7b">
  <xsd:schema xmlns:xsd="http://www.w3.org/2001/XMLSchema" xmlns:xs="http://www.w3.org/2001/XMLSchema" xmlns:p="http://schemas.microsoft.com/office/2006/metadata/properties" xmlns:ns2="a403236f-f772-418e-84f5-41638dde6a19" xmlns:ns3="0c3fdc64-20f4-4d0e-8433-33b2bf723d28" targetNamespace="http://schemas.microsoft.com/office/2006/metadata/properties" ma:root="true" ma:fieldsID="a21644595b842742e9b8ad545f6fe642" ns2:_="" ns3:_="">
    <xsd:import namespace="a403236f-f772-418e-84f5-41638dde6a19"/>
    <xsd:import namespace="0c3fdc64-20f4-4d0e-8433-33b2bf723d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03236f-f772-418e-84f5-41638dde6a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Etiquetas de imagen" ma:readOnly="false" ma:fieldId="{5cf76f15-5ced-4ddc-b409-7134ff3c332f}" ma:taxonomyMulti="true" ma:sspId="38b30975-4c0d-47ad-9c58-5d01867c96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3fdc64-20f4-4d0e-8433-33b2bf723d2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5221e2d-00b9-4620-b907-bd49652d070a}" ma:internalName="TaxCatchAll" ma:showField="CatchAllData" ma:web="0c3fdc64-20f4-4d0e-8433-33b2bf723d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403236f-f772-418e-84f5-41638dde6a19">
      <Terms xmlns="http://schemas.microsoft.com/office/infopath/2007/PartnerControls"/>
    </lcf76f155ced4ddcb4097134ff3c332f>
    <TaxCatchAll xmlns="0c3fdc64-20f4-4d0e-8433-33b2bf723d28" xsi:nil="true"/>
  </documentManagement>
</p:properties>
</file>

<file path=customXml/itemProps1.xml><?xml version="1.0" encoding="utf-8"?>
<ds:datastoreItem xmlns:ds="http://schemas.openxmlformats.org/officeDocument/2006/customXml" ds:itemID="{F402D26D-8429-498E-BF75-D1F8C4E7EC32}"/>
</file>

<file path=customXml/itemProps2.xml><?xml version="1.0" encoding="utf-8"?>
<ds:datastoreItem xmlns:ds="http://schemas.openxmlformats.org/officeDocument/2006/customXml" ds:itemID="{4498329B-435E-4ABD-AF61-A84E458BE254}"/>
</file>

<file path=customXml/itemProps3.xml><?xml version="1.0" encoding="utf-8"?>
<ds:datastoreItem xmlns:ds="http://schemas.openxmlformats.org/officeDocument/2006/customXml" ds:itemID="{548A2A50-7C62-426A-9D3E-C307D9C47006}"/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1578</Words>
  <Application>Microsoft Office PowerPoint</Application>
  <PresentationFormat>Personalizado</PresentationFormat>
  <Paragraphs>191</Paragraphs>
  <Slides>20</Slides>
  <Notes>20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20</vt:i4>
      </vt:variant>
    </vt:vector>
  </HeadingPairs>
  <TitlesOfParts>
    <vt:vector size="26" baseType="lpstr">
      <vt:lpstr>Arial</vt:lpstr>
      <vt:lpstr>Noto Sans Symbols</vt:lpstr>
      <vt:lpstr>Architects Daughter</vt:lpstr>
      <vt:lpstr>Calibri</vt:lpstr>
      <vt:lpstr>Tema de Office</vt:lpstr>
      <vt:lpstr>1_Tema de Office</vt:lpstr>
      <vt:lpstr>El derecho a la atención ginecológica en mujeres con autismo y D.I.</vt:lpstr>
      <vt:lpstr>Presentación de PowerPoint</vt:lpstr>
      <vt:lpstr>Sobre nosotros…</vt:lpstr>
      <vt:lpstr>Situación de partida</vt:lpstr>
      <vt:lpstr>Presentación de PowerPoint</vt:lpstr>
      <vt:lpstr>Alianzas</vt:lpstr>
      <vt:lpstr>Presentación de PowerPoint</vt:lpstr>
      <vt:lpstr>Objetivos generales</vt:lpstr>
      <vt:lpstr>Objetivos específicos</vt:lpstr>
      <vt:lpstr>Presentación de PowerPoint</vt:lpstr>
      <vt:lpstr>Estrategias de intervención SADT</vt:lpstr>
      <vt:lpstr>Estrategias de intervención SADT</vt:lpstr>
      <vt:lpstr>Estrategias de intervención en el CHUS</vt:lpstr>
      <vt:lpstr>Presentación de PowerPoint</vt:lpstr>
      <vt:lpstr>Resultados participantes</vt:lpstr>
      <vt:lpstr>Resultados participantes</vt:lpstr>
      <vt:lpstr>Resultados familias</vt:lpstr>
      <vt:lpstr>Resultados en las organizaciones</vt:lpstr>
      <vt:lpstr>Logros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derecho a la atención ginecológica en mujeres con autismo y D.I.</dc:title>
  <dc:creator>Microsoft Office User</dc:creator>
  <cp:lastModifiedBy>Direccion</cp:lastModifiedBy>
  <cp:revision>12</cp:revision>
  <dcterms:created xsi:type="dcterms:W3CDTF">2024-08-28T18:14:46Z</dcterms:created>
  <dcterms:modified xsi:type="dcterms:W3CDTF">2024-11-11T12:22:43Z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0x010100D6C1F27C5ED75643B8CA4D4C752910F3</vt:lpwstr>
  </property>
</Properties>
</file>