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22"/>
  </p:notesMasterIdLst>
  <p:handoutMasterIdLst>
    <p:handoutMasterId r:id="rId23"/>
  </p:handoutMasterIdLst>
  <p:sldIdLst>
    <p:sldId id="256" r:id="rId4"/>
    <p:sldId id="257" r:id="rId5"/>
    <p:sldId id="258" r:id="rId6"/>
    <p:sldId id="280" r:id="rId7"/>
    <p:sldId id="259" r:id="rId8"/>
    <p:sldId id="260" r:id="rId9"/>
    <p:sldId id="261" r:id="rId10"/>
    <p:sldId id="262" r:id="rId11"/>
    <p:sldId id="298" r:id="rId12"/>
    <p:sldId id="291" r:id="rId13"/>
    <p:sldId id="297" r:id="rId14"/>
    <p:sldId id="295" r:id="rId15"/>
    <p:sldId id="299" r:id="rId16"/>
    <p:sldId id="265" r:id="rId17"/>
    <p:sldId id="290" r:id="rId18"/>
    <p:sldId id="296" r:id="rId19"/>
    <p:sldId id="266" r:id="rId20"/>
    <p:sldId id="263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BB005B-6847-CF0A-2E0D-A4920B52E43A}" name="Danes Henriquez, Marta" initials="MD" userId="S::MARTADA@mapfre.net::d4c1091e-72dd-47f4-891e-5289bad7b6c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D7AD6"/>
    <a:srgbClr val="78C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061" autoAdjust="0"/>
  </p:normalViewPr>
  <p:slideViewPr>
    <p:cSldViewPr snapToGrid="0">
      <p:cViewPr varScale="1">
        <p:scale>
          <a:sx n="62" d="100"/>
          <a:sy n="62" d="100"/>
        </p:scale>
        <p:origin x="9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63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microsoft.com/office/2018/10/relationships/authors" Target="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2F7D7331-ED76-C17F-5AE4-1A95949306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C500C6E-8AFF-91DB-0422-BAA5B3AB28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3A89F-AF0E-564E-B723-3FA92B7F59C9}" type="datetimeFigureOut">
              <a:rPr lang="es-ES_tradnl" smtClean="0"/>
              <a:t>04/11/2024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E1AD430-B455-AAE7-2272-277E82CBB3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D9885D-7E1A-C9FD-30FF-EE5CA568B2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825E9-490C-2545-A458-5B5F0D959AC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12809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90DFB-5E7F-BD44-9D48-FDB49045487B}" type="datetimeFigureOut">
              <a:rPr lang="es-ES_tradnl" smtClean="0"/>
              <a:t>03/11/2024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C4D11-B476-9E49-8D1D-17CEF1EA7D1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37179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C4D11-B476-9E49-8D1D-17CEF1EA7D16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63778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C4D11-B476-9E49-8D1D-17CEF1EA7D16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36747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3" name="Google Shape;45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4" name="Google Shape;45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C4D11-B476-9E49-8D1D-17CEF1EA7D16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2426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4" name="Google Shape;50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5" name="Google Shape;50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C4D11-B476-9E49-8D1D-17CEF1EA7D16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90828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C4D11-B476-9E49-8D1D-17CEF1EA7D16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2988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3" name="Google Shape;52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C4D11-B476-9E49-8D1D-17CEF1EA7D16}" type="slidenum">
              <a:rPr lang="es-ES_tradnl" smtClean="0"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52826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C4D11-B476-9E49-8D1D-17CEF1EA7D16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92364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C4D11-B476-9E49-8D1D-17CEF1EA7D16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1989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7" name="Google Shape;55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558" name="Google Shape;55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C4D11-B476-9E49-8D1D-17CEF1EA7D16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39574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C4D11-B476-9E49-8D1D-17CEF1EA7D16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60251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C4D11-B476-9E49-8D1D-17CEF1EA7D16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55982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C4D11-B476-9E49-8D1D-17CEF1EA7D16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5003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1D0E9-947A-2B13-E205-70CCACDE1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943E102-B493-E5A8-C174-7F18E45680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8202F9F-D1E6-320C-332F-D46BCB2238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B82E9F-657A-A5BF-01BE-2666977880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C4D11-B476-9E49-8D1D-17CEF1EA7D16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0699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FB1D4D-055E-AB48-9365-C7A7979B1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957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458A35-11D8-DAB7-8A45-3006BB3CB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7425"/>
            <a:ext cx="9144000" cy="13843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ES_tradnl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3904CD-67AE-DB12-BC6D-7BD6AA5A8F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3204AF-C25E-5540-8196-9A100E34FDA5}" type="datetime1">
              <a:rPr lang="es-ES" smtClean="0"/>
              <a:t>03/11/2024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63CC3F-8FE3-83E4-E32A-7B68A3639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0DD49D-5B80-5267-0647-F52E0FCB3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87A062-7780-C940-A516-27AE1FD9391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71269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ED3287-BC7A-EAD3-BC45-297F08AFE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591FDE-556F-BAB2-826F-AB12B20AA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8BE0A2-D1B1-6667-388B-5EAEB17968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D18DD8-6B89-D944-B17E-D2FE74C05DD2}" type="datetime1">
              <a:rPr lang="es-ES" smtClean="0"/>
              <a:t>03/11/2024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DDF8C-F53B-809E-A168-F3AF372D1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E7B959-0643-8FFE-46DD-8BFA8092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87A062-7780-C940-A516-27AE1FD9391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08142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72A7C03-5760-0576-F7C7-26A8A9A72C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45BDA6E-D8F7-6D72-3C26-48C8E9BE5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569082-5A31-8F2C-08BA-E49CFB3715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4D6BA-3FD7-B943-86FF-D2DE2C1F0B94}" type="datetime1">
              <a:rPr lang="es-ES" smtClean="0"/>
              <a:t>03/11/2024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E6306D-0686-26E4-7F52-5E6D43B64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28B7B5-42DE-460A-0313-C3602B41E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87A062-7780-C940-A516-27AE1FD9391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5815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, sin gráficos">
  <p:cSld name="Solo el título, sin gráficos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4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Rockwel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4"/>
          <p:cNvSpPr txBox="1">
            <a:spLocks noGrp="1"/>
          </p:cNvSpPr>
          <p:nvPr>
            <p:ph type="ftr" idx="11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4"/>
          <p:cNvSpPr>
            <a:spLocks noGrp="1"/>
          </p:cNvSpPr>
          <p:nvPr>
            <p:ph type="sldNum" idx="12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018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imágenes grandes">
  <p:cSld name="Texto e imágenes grandes"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ctrTitle"/>
          </p:nvPr>
        </p:nvSpPr>
        <p:spPr>
          <a:xfrm>
            <a:off x="84000" y="3517901"/>
            <a:ext cx="6012000" cy="1409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288000" tIns="0" rIns="432000" bIns="14400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ckwel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288000" tIns="144000" rIns="43200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5" name="Google Shape;85;p19"/>
          <p:cNvSpPr>
            <a:spLocks noGrp="1"/>
          </p:cNvSpPr>
          <p:nvPr>
            <p:ph type="sldNum" idx="12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86" name="Google Shape;86;p19"/>
          <p:cNvSpPr txBox="1"/>
          <p:nvPr/>
        </p:nvSpPr>
        <p:spPr>
          <a:xfrm>
            <a:off x="5861957" y="661307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9"/>
          <p:cNvSpPr>
            <a:spLocks noGrp="1"/>
          </p:cNvSpPr>
          <p:nvPr>
            <p:ph type="pic" idx="2"/>
          </p:nvPr>
        </p:nvSpPr>
        <p:spPr>
          <a:xfrm>
            <a:off x="84000" y="86714"/>
            <a:ext cx="6009285" cy="3431187"/>
          </a:xfrm>
          <a:prstGeom prst="rect">
            <a:avLst/>
          </a:prstGeom>
          <a:solidFill>
            <a:srgbClr val="333333"/>
          </a:solidFill>
          <a:ln>
            <a:noFill/>
          </a:ln>
        </p:spPr>
      </p:sp>
      <p:sp>
        <p:nvSpPr>
          <p:cNvPr id="88" name="Google Shape;88;p19"/>
          <p:cNvSpPr txBox="1">
            <a:spLocks noGrp="1"/>
          </p:cNvSpPr>
          <p:nvPr>
            <p:ph type="body" idx="3"/>
          </p:nvPr>
        </p:nvSpPr>
        <p:spPr>
          <a:xfrm>
            <a:off x="6464300" y="1152000"/>
            <a:ext cx="53077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644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es columnas en cuadros">
  <p:cSld name="Tres columnas en cuadro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Rockwel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body"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180000" tIns="180000" rIns="18000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ftr" idx="11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>
            <a:spLocks noGrp="1"/>
          </p:cNvSpPr>
          <p:nvPr>
            <p:ph type="sldNum" idx="12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66" name="Google Shape;66;p17"/>
          <p:cNvSpPr>
            <a:spLocks noGrp="1"/>
          </p:cNvSpPr>
          <p:nvPr>
            <p:ph type="body" idx="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180000" tIns="180000" rIns="18000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0000" tIns="180000" rIns="18000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4"/>
          </p:nvPr>
        </p:nvSpPr>
        <p:spPr>
          <a:xfrm>
            <a:off x="431800" y="1080000"/>
            <a:ext cx="11339513" cy="27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5"/>
          </p:nvPr>
        </p:nvSpPr>
        <p:spPr>
          <a:xfrm>
            <a:off x="744236" y="1647240"/>
            <a:ext cx="2975578" cy="648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0800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>
                <a:latin typeface="Rockwell"/>
                <a:ea typeface="Rockwell"/>
                <a:cs typeface="Rockwell"/>
                <a:sym typeface="Rockwel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6"/>
          </p:nvPr>
        </p:nvSpPr>
        <p:spPr>
          <a:xfrm>
            <a:off x="4608336" y="1647040"/>
            <a:ext cx="2975578" cy="6480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0800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>
                <a:latin typeface="Rockwell"/>
                <a:ea typeface="Rockwell"/>
                <a:cs typeface="Rockwell"/>
                <a:sym typeface="Rockwel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7"/>
          </p:nvPr>
        </p:nvSpPr>
        <p:spPr>
          <a:xfrm>
            <a:off x="8483986" y="1647240"/>
            <a:ext cx="2975578" cy="6480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0800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>
                <a:latin typeface="Rockwell"/>
                <a:ea typeface="Rockwell"/>
                <a:cs typeface="Rockwell"/>
                <a:sym typeface="Rockwel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324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36AE8-DDEB-EC57-08AF-D03A27A6F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082" y="365125"/>
            <a:ext cx="10358718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584A70-581B-0A1F-A173-52A28A40A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082" y="1825625"/>
            <a:ext cx="10358718" cy="398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E5AB04-3C68-5292-A9BF-3F0CD2862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962230-E31F-C947-9E5A-AF5A07B288BB}" type="datetime1">
              <a:rPr lang="es-ES" smtClean="0"/>
              <a:t>03/11/2024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E64C94-297B-ED62-F34F-4441C5567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A3FDC3-9287-E1EC-4D46-11C019659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87A062-7780-C940-A516-27AE1FD9391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8249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52417F-5621-E42F-EB93-ABF5AB07A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50CECC-DE07-131A-C446-02C82CF0F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EBCCAB-01EF-32EF-AE83-C8C997403F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A1A78B-442C-6249-AE76-2B91E0EBC2C2}" type="datetime1">
              <a:rPr lang="es-ES" smtClean="0"/>
              <a:t>03/11/2024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F93820-D884-6521-F0D0-F692809D8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8833C4-A421-E4AD-4F24-1EA75676C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87A062-7780-C940-A516-27AE1FD9391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94335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1D4835-9136-5E8B-FD7B-DBC186700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7971B4-FD24-8D42-0949-10740AADE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841177-AABA-AA1E-DEC8-157BE37B2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44736DE-DCE8-C586-2401-E9057EEAF6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AB594-76D0-DF42-AB63-4546C74F7D99}" type="datetime1">
              <a:rPr lang="es-ES" smtClean="0"/>
              <a:t>03/11/2024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A0DEB5-E8A5-F821-B6E7-9352CD89B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603355-10AF-54EA-7731-43B837F91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87A062-7780-C940-A516-27AE1FD9391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5541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8058A-FCA7-946A-3E91-4C4389C9B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85846E-A5B3-AB1A-B4DC-F8041F543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A30587-647B-7B70-72D8-5F7CBEA14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0F2BA21-B769-BAA2-39D6-218CD29C4D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3B342DF-61DB-99D3-9EF5-8559C7E817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3B2555E-AC4E-0A90-7917-9BD870A4DC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DCD761-BBED-C042-96B1-57F62188C49D}" type="datetime1">
              <a:rPr lang="es-ES" smtClean="0"/>
              <a:t>03/11/2024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EE666EE-AA21-2FA2-D12D-2C2E8B18C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5B01774-9818-51AF-7406-8B09C178A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87A062-7780-C940-A516-27AE1FD9391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44847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1560C0-ED79-21F4-DAA7-C0817692D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AFBD7C7-8B31-6920-D99A-CF2EB08F7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EE3AE0-0FD2-D34C-93A8-40C7823E47F8}" type="datetime1">
              <a:rPr lang="es-ES" smtClean="0"/>
              <a:t>03/11/2024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0DCBAF-A3C1-A1A4-FDB2-B25DFFDA2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0686DFF-F45A-0B38-D56A-7CB20A2A5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87A062-7780-C940-A516-27AE1FD9391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800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534AC71-D270-EA66-2E34-CBD2E74E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53FD94-AC3C-0B4B-9147-A8610903CBD9}" type="datetime1">
              <a:rPr lang="es-ES" smtClean="0"/>
              <a:t>03/11/2024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1B60FDD-B81E-3EA4-FF14-E9301D003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D2C49A3-B6C4-782E-D23B-9B31D8EEA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87A062-7780-C940-A516-27AE1FD9391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21121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DD3111-C78F-336B-1A9A-011F2B77D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8AF1C0-A204-5303-5471-B9EA77E08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F8845F7-36C7-F2C4-5B9B-88A387983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73CB0A-7290-F913-06ED-7340B43687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A8B90-11E0-3A42-B6A1-6B9BE4A87389}" type="datetime1">
              <a:rPr lang="es-ES" smtClean="0"/>
              <a:t>03/11/2024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982FC7-1B2E-265C-D263-EB43334F1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15011B-4A3D-E002-4C9B-BB9C1878D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87A062-7780-C940-A516-27AE1FD9391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1331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9726A9-176E-6593-1571-F30B93EC8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7FDEEFB-10F0-3104-67B3-0C7B89F9C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20E220-D404-8D00-EDD9-AECA8C92CB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C62F77-BCD8-F64D-5A73-85B972DC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C96912-C5FE-F34F-B008-CF81E0D4FD07}" type="datetime1">
              <a:rPr lang="es-ES" smtClean="0"/>
              <a:t>03/11/2024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D7F66A2-F856-6EC0-DCA3-DEADB4A21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E63EC0-9E86-7D2A-8970-8B0FCE57D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87A062-7780-C940-A516-27AE1FD9391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8503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F8F5491-EE5C-721C-EF72-E88AC54EB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976" y="365125"/>
            <a:ext cx="103318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64EA77-0C3E-C9E4-5CFB-1C71EDC0E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1976" y="1825625"/>
            <a:ext cx="10331824" cy="398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ES_tradn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5BF49EF-15C9-A8C8-6D17-6648726F0A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t="35596" b="36170"/>
          <a:stretch/>
        </p:blipFill>
        <p:spPr>
          <a:xfrm>
            <a:off x="4874889" y="6240337"/>
            <a:ext cx="2063160" cy="41212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0F60544-2304-3C48-E5BE-A62C8C289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/>
          <a:srcRect l="13522" t="25203" b="33225"/>
          <a:stretch/>
        </p:blipFill>
        <p:spPr>
          <a:xfrm>
            <a:off x="1888535" y="6171949"/>
            <a:ext cx="1363889" cy="46386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5332909-8848-77C9-0A4B-0348B8EDF257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9239475" y="6214078"/>
            <a:ext cx="1266473" cy="50405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880C3AD-5887-44D1-F943-2CD58FEF08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t="1665" r="1354" b="45792"/>
          <a:stretch/>
        </p:blipFill>
        <p:spPr>
          <a:xfrm rot="5400000">
            <a:off x="-2908960" y="2927067"/>
            <a:ext cx="6858002" cy="100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0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A41ACEC-7B27-D3A9-C865-A16C14958A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118" b="12943"/>
          <a:stretch/>
        </p:blipFill>
        <p:spPr>
          <a:xfrm>
            <a:off x="2249653" y="773608"/>
            <a:ext cx="7772400" cy="384585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89B6764-BB34-DFF8-E142-A28525A0F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1488" y="2597339"/>
            <a:ext cx="9872541" cy="184416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s-ES_tradnl" sz="4000" dirty="0">
                <a:latin typeface="Georgia" panose="02040502050405020303" pitchFamily="18" charset="0"/>
              </a:rPr>
              <a:t>Problemas clínicos concurrentes al TEA sin Discapacidad Intelectual: Primera herramienta de cribado autoinformada en español.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FD9A11A-A806-C242-3493-31AA4EDE732A}"/>
              </a:ext>
            </a:extLst>
          </p:cNvPr>
          <p:cNvSpPr txBox="1"/>
          <p:nvPr/>
        </p:nvSpPr>
        <p:spPr>
          <a:xfrm>
            <a:off x="1667596" y="4702588"/>
            <a:ext cx="9301288" cy="1496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ts val="195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2800" b="1" kern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Marta Danés, Agustín Martínez, </a:t>
            </a:r>
          </a:p>
          <a:p>
            <a:pPr algn="ctr" fontAlgn="base">
              <a:lnSpc>
                <a:spcPts val="195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2800" b="1" kern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María Sotillo y Mercedes Belinchón</a:t>
            </a:r>
          </a:p>
          <a:p>
            <a:pPr algn="ctr" fontAlgn="base">
              <a:lnSpc>
                <a:spcPts val="195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28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Facultad de Psicología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97E126-ECB2-67E2-2BDD-7EF32DAE3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7136" y="-172115"/>
            <a:ext cx="3772757" cy="165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2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357E50C-206B-53F0-EAC8-3B4BEC8F023F}"/>
              </a:ext>
            </a:extLst>
          </p:cNvPr>
          <p:cNvSpPr txBox="1"/>
          <p:nvPr/>
        </p:nvSpPr>
        <p:spPr>
          <a:xfrm>
            <a:off x="1190053" y="1792214"/>
            <a:ext cx="107383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Objetivos: </a:t>
            </a:r>
            <a:r>
              <a:rPr lang="es-E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analizar grado de entendimiento de (a) ítems y opciones de respuesta y (b) preguntas sobre variables sociodemográficas.</a:t>
            </a:r>
          </a:p>
        </p:txBody>
      </p:sp>
      <p:sp>
        <p:nvSpPr>
          <p:cNvPr id="7" name="Google Shape;440;p7">
            <a:extLst>
              <a:ext uri="{FF2B5EF4-FFF2-40B4-BE49-F238E27FC236}">
                <a16:creationId xmlns:a16="http://schemas.microsoft.com/office/drawing/2014/main" id="{421C93FC-9726-204A-534C-33248CB5C082}"/>
              </a:ext>
            </a:extLst>
          </p:cNvPr>
          <p:cNvSpPr txBox="1"/>
          <p:nvPr/>
        </p:nvSpPr>
        <p:spPr>
          <a:xfrm>
            <a:off x="1406053" y="396430"/>
            <a:ext cx="1030631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1B2E0E"/>
                </a:solidFill>
                <a:latin typeface="Georgia"/>
                <a:ea typeface="Georgia"/>
                <a:cs typeface="Georgia"/>
                <a:sym typeface="Georgia"/>
              </a:rPr>
              <a:t>Fase pilotaje con personas con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1B2E0E"/>
                </a:solidFill>
                <a:latin typeface="Georgia"/>
                <a:ea typeface="Georgia"/>
                <a:cs typeface="Georgia"/>
                <a:sym typeface="Georgia"/>
              </a:rPr>
              <a:t>diagnóstico de TEA-</a:t>
            </a:r>
            <a:r>
              <a:rPr lang="es-ES" sz="3200" b="1" dirty="0" err="1">
                <a:solidFill>
                  <a:srgbClr val="1B2E0E"/>
                </a:solidFill>
                <a:latin typeface="Georgia"/>
                <a:ea typeface="Georgia"/>
                <a:cs typeface="Georgia"/>
                <a:sym typeface="Georgia"/>
              </a:rPr>
              <a:t>noDI</a:t>
            </a:r>
            <a:r>
              <a:rPr lang="es-ES" sz="3200" b="1" dirty="0">
                <a:solidFill>
                  <a:srgbClr val="1B2E0E"/>
                </a:solidFill>
                <a:latin typeface="Georgia"/>
                <a:ea typeface="Georgia"/>
                <a:cs typeface="Georgia"/>
                <a:sym typeface="Georgia"/>
              </a:rPr>
              <a:t> (n=8)</a:t>
            </a:r>
            <a:endParaRPr dirty="0"/>
          </a:p>
        </p:txBody>
      </p:sp>
      <p:sp>
        <p:nvSpPr>
          <p:cNvPr id="8" name="Google Shape;446;p7">
            <a:extLst>
              <a:ext uri="{FF2B5EF4-FFF2-40B4-BE49-F238E27FC236}">
                <a16:creationId xmlns:a16="http://schemas.microsoft.com/office/drawing/2014/main" id="{4C5B43A5-58C0-8BFB-47D9-91A8A836F0D5}"/>
              </a:ext>
            </a:extLst>
          </p:cNvPr>
          <p:cNvSpPr/>
          <p:nvPr/>
        </p:nvSpPr>
        <p:spPr>
          <a:xfrm>
            <a:off x="609962" y="651149"/>
            <a:ext cx="796067" cy="567740"/>
          </a:xfrm>
          <a:prstGeom prst="ellipse">
            <a:avLst/>
          </a:prstGeom>
          <a:solidFill>
            <a:srgbClr val="9FB7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II</a:t>
            </a:r>
            <a:endParaRPr/>
          </a:p>
        </p:txBody>
      </p:sp>
      <p:sp>
        <p:nvSpPr>
          <p:cNvPr id="9" name="Google Shape;402;p4">
            <a:extLst>
              <a:ext uri="{FF2B5EF4-FFF2-40B4-BE49-F238E27FC236}">
                <a16:creationId xmlns:a16="http://schemas.microsoft.com/office/drawing/2014/main" id="{13223C00-4478-2A48-F72F-8CDA8434D6B4}"/>
              </a:ext>
            </a:extLst>
          </p:cNvPr>
          <p:cNvSpPr txBox="1"/>
          <p:nvPr/>
        </p:nvSpPr>
        <p:spPr>
          <a:xfrm>
            <a:off x="1336152" y="5458030"/>
            <a:ext cx="3238162" cy="23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lang="es-ES" sz="1600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Danés </a:t>
            </a:r>
            <a:r>
              <a:rPr lang="es-ES" sz="1600" i="1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et al., </a:t>
            </a:r>
            <a:r>
              <a:rPr lang="es-ES" sz="1600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(2024) - </a:t>
            </a:r>
            <a:r>
              <a:rPr lang="es-ES" sz="1600" i="1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Siglo Cero</a:t>
            </a:r>
            <a:endParaRPr sz="1600" dirty="0"/>
          </a:p>
        </p:txBody>
      </p:sp>
      <p:sp>
        <p:nvSpPr>
          <p:cNvPr id="12" name="Google Shape;444;p7">
            <a:extLst>
              <a:ext uri="{FF2B5EF4-FFF2-40B4-BE49-F238E27FC236}">
                <a16:creationId xmlns:a16="http://schemas.microsoft.com/office/drawing/2014/main" id="{BAF7FBFF-7EFA-5F1B-FB9E-6915C85CAA12}"/>
              </a:ext>
            </a:extLst>
          </p:cNvPr>
          <p:cNvSpPr txBox="1"/>
          <p:nvPr/>
        </p:nvSpPr>
        <p:spPr>
          <a:xfrm>
            <a:off x="3451909" y="2894173"/>
            <a:ext cx="7550038" cy="2292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ES" sz="24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Extensión: 2,43/5.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endParaRPr sz="5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ES" sz="24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Facilidad: 4,14/5.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endParaRPr sz="5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ES" sz="24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Incomodidad: 1</a:t>
            </a:r>
            <a:r>
              <a:rPr lang="es-E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/5.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endParaRPr lang="es-ES" sz="5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ES" sz="24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Duración: 13,33 </a:t>
            </a:r>
            <a:r>
              <a:rPr lang="es-ES" sz="2400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mins</a:t>
            </a:r>
            <a:r>
              <a:rPr lang="es-ES" sz="24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endParaRPr lang="es-ES" sz="5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ES" sz="24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No respuestas “No sé” o “No quiero contestar”. </a:t>
            </a:r>
            <a:r>
              <a:rPr lang="es-E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2400" dirty="0"/>
          </a:p>
        </p:txBody>
      </p:sp>
      <p:sp>
        <p:nvSpPr>
          <p:cNvPr id="13" name="Google Shape;441;p7">
            <a:extLst>
              <a:ext uri="{FF2B5EF4-FFF2-40B4-BE49-F238E27FC236}">
                <a16:creationId xmlns:a16="http://schemas.microsoft.com/office/drawing/2014/main" id="{BEBD738B-1458-746D-4DC1-CE6607EE5930}"/>
              </a:ext>
            </a:extLst>
          </p:cNvPr>
          <p:cNvSpPr/>
          <p:nvPr/>
        </p:nvSpPr>
        <p:spPr>
          <a:xfrm>
            <a:off x="1190053" y="3650247"/>
            <a:ext cx="338426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Resultados:</a:t>
            </a:r>
            <a:endParaRPr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E33294C-B48E-4CF6-D953-B269CC6BC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2355" y="-96568"/>
            <a:ext cx="2189066" cy="96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8"/>
          <p:cNvSpPr txBox="1"/>
          <p:nvPr/>
        </p:nvSpPr>
        <p:spPr>
          <a:xfrm>
            <a:off x="1519755" y="498603"/>
            <a:ext cx="103063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1B2E0E"/>
                </a:solidFill>
                <a:latin typeface="Georgia"/>
                <a:ea typeface="Georgia"/>
                <a:cs typeface="Georgia"/>
                <a:sym typeface="Georgia"/>
              </a:rPr>
              <a:t>Fase validación (n=227)</a:t>
            </a:r>
            <a:endParaRPr dirty="0"/>
          </a:p>
        </p:txBody>
      </p:sp>
      <p:pic>
        <p:nvPicPr>
          <p:cNvPr id="458" name="Google Shape;45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89272" y="1596217"/>
            <a:ext cx="1830798" cy="3151147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8"/>
          <p:cNvSpPr/>
          <p:nvPr/>
        </p:nvSpPr>
        <p:spPr>
          <a:xfrm>
            <a:off x="723688" y="505969"/>
            <a:ext cx="796067" cy="567740"/>
          </a:xfrm>
          <a:prstGeom prst="ellipse">
            <a:avLst/>
          </a:prstGeom>
          <a:solidFill>
            <a:srgbClr val="9FB7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III</a:t>
            </a:r>
            <a:endParaRPr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4ECAAD5-6954-4773-7D6E-EEB33BC57D1E}"/>
              </a:ext>
            </a:extLst>
          </p:cNvPr>
          <p:cNvSpPr txBox="1"/>
          <p:nvPr/>
        </p:nvSpPr>
        <p:spPr>
          <a:xfrm>
            <a:off x="1279124" y="3074327"/>
            <a:ext cx="895975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>
                <a:solidFill>
                  <a:schemeClr val="dk1"/>
                </a:solidFill>
                <a:latin typeface="Georgia"/>
                <a:sym typeface="Georgia"/>
              </a:rPr>
              <a:t>Tareas:</a:t>
            </a: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24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APC-</a:t>
            </a:r>
            <a:r>
              <a:rPr lang="es-ES" sz="2400" b="1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TEAnoDI</a:t>
            </a:r>
            <a:r>
              <a:rPr lang="es-ES" sz="24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</a:p>
          <a:p>
            <a:pPr marR="0" lvl="0" rtl="0">
              <a:spcBef>
                <a:spcPts val="0"/>
              </a:spcBef>
              <a:spcAft>
                <a:spcPts val="0"/>
              </a:spcAft>
            </a:pPr>
            <a:endParaRPr lang="es-ES" sz="10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2400" b="1" i="1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Satisfaction</a:t>
            </a:r>
            <a:r>
              <a:rPr lang="es-ES" sz="2400" b="1" i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2400" b="1" i="1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with</a:t>
            </a:r>
            <a:r>
              <a:rPr lang="es-ES" sz="2400" b="1" i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2400" b="1" i="1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Life</a:t>
            </a:r>
            <a:r>
              <a:rPr lang="es-ES" sz="2400" b="1" i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2400" b="1" i="1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Scale</a:t>
            </a:r>
            <a:r>
              <a:rPr lang="es-ES" sz="24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(SWLS).</a:t>
            </a:r>
            <a:endParaRPr lang="es-ES" sz="24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23968FE-F716-537E-F179-854C5AEF4F66}"/>
              </a:ext>
            </a:extLst>
          </p:cNvPr>
          <p:cNvSpPr txBox="1"/>
          <p:nvPr/>
        </p:nvSpPr>
        <p:spPr>
          <a:xfrm>
            <a:off x="1279124" y="1596217"/>
            <a:ext cx="89597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latin typeface="Georgia"/>
                <a:ea typeface="Georgia"/>
                <a:cs typeface="Georgia"/>
                <a:sym typeface="Georgia"/>
              </a:rPr>
              <a:t>Objetivos: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latin typeface="Georgia"/>
                <a:ea typeface="Georgia"/>
                <a:cs typeface="Georgia"/>
                <a:sym typeface="Georgia"/>
              </a:rPr>
              <a:t>Analizar las propiedades psicométricas.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latin typeface="Georgia"/>
                <a:ea typeface="Georgia"/>
                <a:cs typeface="Georgia"/>
                <a:sym typeface="Georgia"/>
              </a:rPr>
              <a:t>Elaborar la versión final.</a:t>
            </a:r>
          </a:p>
        </p:txBody>
      </p:sp>
      <p:sp>
        <p:nvSpPr>
          <p:cNvPr id="2" name="Google Shape;402;p4">
            <a:extLst>
              <a:ext uri="{FF2B5EF4-FFF2-40B4-BE49-F238E27FC236}">
                <a16:creationId xmlns:a16="http://schemas.microsoft.com/office/drawing/2014/main" id="{5619D5BD-E7C9-649D-B4B8-4A876513359C}"/>
              </a:ext>
            </a:extLst>
          </p:cNvPr>
          <p:cNvSpPr txBox="1"/>
          <p:nvPr/>
        </p:nvSpPr>
        <p:spPr>
          <a:xfrm>
            <a:off x="1279124" y="5479986"/>
            <a:ext cx="6710714" cy="471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lang="es-ES" sz="1600" dirty="0">
                <a:solidFill>
                  <a:srgbClr val="3F3F3F"/>
                </a:solidFill>
                <a:latin typeface="Georgia"/>
                <a:sym typeface="Georgia"/>
              </a:rPr>
              <a:t>SWLS, Diener </a:t>
            </a:r>
            <a:r>
              <a:rPr lang="es-ES" sz="1600" i="1" dirty="0">
                <a:solidFill>
                  <a:srgbClr val="3F3F3F"/>
                </a:solidFill>
                <a:latin typeface="Georgia"/>
                <a:sym typeface="Georgia"/>
              </a:rPr>
              <a:t>et al., </a:t>
            </a:r>
            <a:r>
              <a:rPr lang="es-ES" sz="1600" dirty="0">
                <a:solidFill>
                  <a:srgbClr val="3F3F3F"/>
                </a:solidFill>
                <a:latin typeface="Georgia"/>
                <a:sym typeface="Georgia"/>
              </a:rPr>
              <a:t>1985; versión española Atienza </a:t>
            </a:r>
            <a:r>
              <a:rPr lang="es-ES" sz="1600" i="1" dirty="0">
                <a:solidFill>
                  <a:srgbClr val="3F3F3F"/>
                </a:solidFill>
                <a:latin typeface="Georgia"/>
                <a:sym typeface="Georgia"/>
              </a:rPr>
              <a:t>et al., </a:t>
            </a:r>
            <a:r>
              <a:rPr lang="es-ES" sz="1600" dirty="0">
                <a:solidFill>
                  <a:srgbClr val="3F3F3F"/>
                </a:solidFill>
                <a:latin typeface="Georgia"/>
                <a:sym typeface="Georgia"/>
              </a:rPr>
              <a:t>2000.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lang="es-ES" sz="1600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Danés</a:t>
            </a:r>
            <a:r>
              <a:rPr lang="es-ES" sz="1600" i="1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 et al. (</a:t>
            </a:r>
            <a:r>
              <a:rPr lang="es-ES" sz="1600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2024, </a:t>
            </a:r>
            <a:r>
              <a:rPr lang="es-ES" sz="1600" dirty="0">
                <a:solidFill>
                  <a:srgbClr val="3F3F3F"/>
                </a:solidFill>
                <a:latin typeface="Georgia"/>
                <a:sym typeface="Georgia"/>
              </a:rPr>
              <a:t>en revisión).</a:t>
            </a:r>
            <a:endParaRPr sz="1600" dirty="0">
              <a:solidFill>
                <a:srgbClr val="3F3F3F"/>
              </a:solidFill>
              <a:latin typeface="Georgia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3B1593B-731B-1239-72A2-9B3C8342B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2355" y="-96568"/>
            <a:ext cx="2189066" cy="960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8;p9">
            <a:extLst>
              <a:ext uri="{FF2B5EF4-FFF2-40B4-BE49-F238E27FC236}">
                <a16:creationId xmlns:a16="http://schemas.microsoft.com/office/drawing/2014/main" id="{6E24DC98-3F73-DDC2-EDCC-DF13461CD58D}"/>
              </a:ext>
            </a:extLst>
          </p:cNvPr>
          <p:cNvSpPr txBox="1"/>
          <p:nvPr/>
        </p:nvSpPr>
        <p:spPr>
          <a:xfrm>
            <a:off x="1405623" y="361169"/>
            <a:ext cx="994015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3200" b="1" dirty="0">
                <a:solidFill>
                  <a:srgbClr val="1B2E0E"/>
                </a:solidFill>
                <a:latin typeface="Georgia"/>
                <a:ea typeface="Georgia"/>
                <a:cs typeface="Georgia"/>
                <a:sym typeface="Georgia"/>
              </a:rPr>
              <a:t>Análisis estadísticos - fase validación</a:t>
            </a:r>
            <a:endParaRPr dirty="0"/>
          </a:p>
        </p:txBody>
      </p:sp>
      <p:sp>
        <p:nvSpPr>
          <p:cNvPr id="8" name="Google Shape;470;p9">
            <a:extLst>
              <a:ext uri="{FF2B5EF4-FFF2-40B4-BE49-F238E27FC236}">
                <a16:creationId xmlns:a16="http://schemas.microsoft.com/office/drawing/2014/main" id="{17AB9929-1BDC-89A2-40C1-696EC9BBA1B3}"/>
              </a:ext>
            </a:extLst>
          </p:cNvPr>
          <p:cNvSpPr/>
          <p:nvPr/>
        </p:nvSpPr>
        <p:spPr>
          <a:xfrm>
            <a:off x="609556" y="378204"/>
            <a:ext cx="796067" cy="567740"/>
          </a:xfrm>
          <a:prstGeom prst="ellipse">
            <a:avLst/>
          </a:prstGeom>
          <a:solidFill>
            <a:srgbClr val="9FB7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III</a:t>
            </a:r>
            <a:endParaRPr sz="1200" b="1" dirty="0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9" name="Google Shape;471;p9">
            <a:extLst>
              <a:ext uri="{FF2B5EF4-FFF2-40B4-BE49-F238E27FC236}">
                <a16:creationId xmlns:a16="http://schemas.microsoft.com/office/drawing/2014/main" id="{1B2B0818-ED63-18FF-FACA-2D73C5F3A7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0295380"/>
              </p:ext>
            </p:extLst>
          </p:nvPr>
        </p:nvGraphicFramePr>
        <p:xfrm>
          <a:off x="1626268" y="1681155"/>
          <a:ext cx="9232029" cy="27901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35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5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42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85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08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97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79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42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24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843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7583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66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SEN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DRE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ADI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IMP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OCD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DEP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AUT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ANX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HYP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AGI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FEE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SWLS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</a:t>
                      </a:r>
                      <a:r>
                        <a:rPr lang="es-ES" sz="1800" baseline="-25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199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211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212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198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205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197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204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208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194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169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</a:t>
                      </a:r>
                      <a:r>
                        <a:rPr lang="es-ES" sz="1800" baseline="-25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48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2.30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2.40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2.47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2.35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2.54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2.20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2.33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2.09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1.90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2.37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1.75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3.99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r>
                        <a:rPr lang="es-ES" sz="10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.62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0.77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0.76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0.60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0.63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0.70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1.09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0.62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0.68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0.96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0.78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1.49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SK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-0.12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0.31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0.05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0.20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0.15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0.45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1.13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0.69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0.78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0.19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1.12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0.05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-0.52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-0.41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-0.67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-0.08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-0.47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-0.51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0.42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-0.18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0.01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-1.08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0.61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-0.81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6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α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.62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.43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.27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.37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.58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.83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.88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.81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.27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.88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.79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.87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ω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.65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.44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.27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.37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.59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.83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.88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.83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.28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.88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.80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.88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Google Shape;472;p9">
            <a:extLst>
              <a:ext uri="{FF2B5EF4-FFF2-40B4-BE49-F238E27FC236}">
                <a16:creationId xmlns:a16="http://schemas.microsoft.com/office/drawing/2014/main" id="{6F3130D0-499F-84A9-8F90-655E5EA89215}"/>
              </a:ext>
            </a:extLst>
          </p:cNvPr>
          <p:cNvSpPr/>
          <p:nvPr/>
        </p:nvSpPr>
        <p:spPr>
          <a:xfrm rot="3392186">
            <a:off x="2586613" y="1458077"/>
            <a:ext cx="366152" cy="652777"/>
          </a:xfrm>
          <a:prstGeom prst="ellipse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473;p9">
            <a:extLst>
              <a:ext uri="{FF2B5EF4-FFF2-40B4-BE49-F238E27FC236}">
                <a16:creationId xmlns:a16="http://schemas.microsoft.com/office/drawing/2014/main" id="{E61F5E32-390A-0A49-89BB-086471E09BC6}"/>
              </a:ext>
            </a:extLst>
          </p:cNvPr>
          <p:cNvSpPr/>
          <p:nvPr/>
        </p:nvSpPr>
        <p:spPr>
          <a:xfrm>
            <a:off x="2616969" y="3897040"/>
            <a:ext cx="627817" cy="574305"/>
          </a:xfrm>
          <a:prstGeom prst="ellipse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74;p9">
            <a:extLst>
              <a:ext uri="{FF2B5EF4-FFF2-40B4-BE49-F238E27FC236}">
                <a16:creationId xmlns:a16="http://schemas.microsoft.com/office/drawing/2014/main" id="{8555F5C7-130F-DD01-8B1A-CCD0137EC3A4}"/>
              </a:ext>
            </a:extLst>
          </p:cNvPr>
          <p:cNvSpPr/>
          <p:nvPr/>
        </p:nvSpPr>
        <p:spPr>
          <a:xfrm>
            <a:off x="5504279" y="3897040"/>
            <a:ext cx="627817" cy="574305"/>
          </a:xfrm>
          <a:prstGeom prst="ellipse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475;p9">
            <a:extLst>
              <a:ext uri="{FF2B5EF4-FFF2-40B4-BE49-F238E27FC236}">
                <a16:creationId xmlns:a16="http://schemas.microsoft.com/office/drawing/2014/main" id="{6AAF682C-5278-D268-A841-EBEB84798294}"/>
              </a:ext>
            </a:extLst>
          </p:cNvPr>
          <p:cNvSpPr/>
          <p:nvPr/>
        </p:nvSpPr>
        <p:spPr>
          <a:xfrm>
            <a:off x="6235326" y="3898704"/>
            <a:ext cx="627817" cy="574305"/>
          </a:xfrm>
          <a:prstGeom prst="ellipse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476;p9">
            <a:extLst>
              <a:ext uri="{FF2B5EF4-FFF2-40B4-BE49-F238E27FC236}">
                <a16:creationId xmlns:a16="http://schemas.microsoft.com/office/drawing/2014/main" id="{C6860C88-2A56-415A-C875-03D543534228}"/>
              </a:ext>
            </a:extLst>
          </p:cNvPr>
          <p:cNvSpPr/>
          <p:nvPr/>
        </p:nvSpPr>
        <p:spPr>
          <a:xfrm>
            <a:off x="6954428" y="3893282"/>
            <a:ext cx="627817" cy="574305"/>
          </a:xfrm>
          <a:prstGeom prst="ellipse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477;p9">
            <a:extLst>
              <a:ext uri="{FF2B5EF4-FFF2-40B4-BE49-F238E27FC236}">
                <a16:creationId xmlns:a16="http://schemas.microsoft.com/office/drawing/2014/main" id="{78F20520-EA9F-1567-545F-23F8319D3AFD}"/>
              </a:ext>
            </a:extLst>
          </p:cNvPr>
          <p:cNvSpPr/>
          <p:nvPr/>
        </p:nvSpPr>
        <p:spPr>
          <a:xfrm>
            <a:off x="7625315" y="3889893"/>
            <a:ext cx="627817" cy="574305"/>
          </a:xfrm>
          <a:prstGeom prst="ellipse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78;p9">
            <a:extLst>
              <a:ext uri="{FF2B5EF4-FFF2-40B4-BE49-F238E27FC236}">
                <a16:creationId xmlns:a16="http://schemas.microsoft.com/office/drawing/2014/main" id="{64B8882A-4969-3C65-209D-971703DB1D83}"/>
              </a:ext>
            </a:extLst>
          </p:cNvPr>
          <p:cNvSpPr/>
          <p:nvPr/>
        </p:nvSpPr>
        <p:spPr>
          <a:xfrm>
            <a:off x="8990084" y="3888701"/>
            <a:ext cx="627817" cy="574305"/>
          </a:xfrm>
          <a:prstGeom prst="ellipse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479;p9">
            <a:extLst>
              <a:ext uri="{FF2B5EF4-FFF2-40B4-BE49-F238E27FC236}">
                <a16:creationId xmlns:a16="http://schemas.microsoft.com/office/drawing/2014/main" id="{5094E913-AEFA-761D-C9AE-77ECB453ADED}"/>
              </a:ext>
            </a:extLst>
          </p:cNvPr>
          <p:cNvSpPr/>
          <p:nvPr/>
        </p:nvSpPr>
        <p:spPr>
          <a:xfrm>
            <a:off x="9508545" y="3895082"/>
            <a:ext cx="627817" cy="574305"/>
          </a:xfrm>
          <a:prstGeom prst="ellipse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480;p9">
            <a:extLst>
              <a:ext uri="{FF2B5EF4-FFF2-40B4-BE49-F238E27FC236}">
                <a16:creationId xmlns:a16="http://schemas.microsoft.com/office/drawing/2014/main" id="{93B7E72C-CB8E-B8E2-E230-58EBE85C2DF9}"/>
              </a:ext>
            </a:extLst>
          </p:cNvPr>
          <p:cNvSpPr/>
          <p:nvPr/>
        </p:nvSpPr>
        <p:spPr>
          <a:xfrm rot="3392186">
            <a:off x="7648892" y="1485104"/>
            <a:ext cx="366152" cy="652777"/>
          </a:xfrm>
          <a:prstGeom prst="ellipse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481;p9">
            <a:extLst>
              <a:ext uri="{FF2B5EF4-FFF2-40B4-BE49-F238E27FC236}">
                <a16:creationId xmlns:a16="http://schemas.microsoft.com/office/drawing/2014/main" id="{A654D16B-B9ED-A1B6-64B5-72B8F082A695}"/>
              </a:ext>
            </a:extLst>
          </p:cNvPr>
          <p:cNvSpPr/>
          <p:nvPr/>
        </p:nvSpPr>
        <p:spPr>
          <a:xfrm rot="3392186">
            <a:off x="5509754" y="1471271"/>
            <a:ext cx="366152" cy="652777"/>
          </a:xfrm>
          <a:prstGeom prst="ellipse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482;p9">
            <a:extLst>
              <a:ext uri="{FF2B5EF4-FFF2-40B4-BE49-F238E27FC236}">
                <a16:creationId xmlns:a16="http://schemas.microsoft.com/office/drawing/2014/main" id="{9D2C35D1-229B-D52C-6E1E-48BF2CE50277}"/>
              </a:ext>
            </a:extLst>
          </p:cNvPr>
          <p:cNvSpPr/>
          <p:nvPr/>
        </p:nvSpPr>
        <p:spPr>
          <a:xfrm rot="3392186">
            <a:off x="6249317" y="1458077"/>
            <a:ext cx="366152" cy="652777"/>
          </a:xfrm>
          <a:prstGeom prst="ellipse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483;p9">
            <a:extLst>
              <a:ext uri="{FF2B5EF4-FFF2-40B4-BE49-F238E27FC236}">
                <a16:creationId xmlns:a16="http://schemas.microsoft.com/office/drawing/2014/main" id="{4EFABED1-E1B6-E774-5B97-B29F6CEDB828}"/>
              </a:ext>
            </a:extLst>
          </p:cNvPr>
          <p:cNvSpPr/>
          <p:nvPr/>
        </p:nvSpPr>
        <p:spPr>
          <a:xfrm rot="3392186">
            <a:off x="6969069" y="1471881"/>
            <a:ext cx="366152" cy="652777"/>
          </a:xfrm>
          <a:prstGeom prst="ellipse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484;p9">
            <a:extLst>
              <a:ext uri="{FF2B5EF4-FFF2-40B4-BE49-F238E27FC236}">
                <a16:creationId xmlns:a16="http://schemas.microsoft.com/office/drawing/2014/main" id="{CB15D7E2-6EAB-7FE6-B17D-13B86224837B}"/>
              </a:ext>
            </a:extLst>
          </p:cNvPr>
          <p:cNvSpPr/>
          <p:nvPr/>
        </p:nvSpPr>
        <p:spPr>
          <a:xfrm rot="3392186">
            <a:off x="9022237" y="1471271"/>
            <a:ext cx="366152" cy="652777"/>
          </a:xfrm>
          <a:prstGeom prst="ellipse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485;p9">
            <a:extLst>
              <a:ext uri="{FF2B5EF4-FFF2-40B4-BE49-F238E27FC236}">
                <a16:creationId xmlns:a16="http://schemas.microsoft.com/office/drawing/2014/main" id="{B3CA2722-C240-3482-75A8-8DB415B7E893}"/>
              </a:ext>
            </a:extLst>
          </p:cNvPr>
          <p:cNvSpPr/>
          <p:nvPr/>
        </p:nvSpPr>
        <p:spPr>
          <a:xfrm rot="3392186">
            <a:off x="9622163" y="1459516"/>
            <a:ext cx="366152" cy="652777"/>
          </a:xfrm>
          <a:prstGeom prst="ellipse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486;p9">
            <a:extLst>
              <a:ext uri="{FF2B5EF4-FFF2-40B4-BE49-F238E27FC236}">
                <a16:creationId xmlns:a16="http://schemas.microsoft.com/office/drawing/2014/main" id="{D69A29B0-62D6-19BF-222E-573A9CDA66B7}"/>
              </a:ext>
            </a:extLst>
          </p:cNvPr>
          <p:cNvSpPr txBox="1"/>
          <p:nvPr/>
        </p:nvSpPr>
        <p:spPr>
          <a:xfrm>
            <a:off x="2668712" y="1171133"/>
            <a:ext cx="754815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Índices descriptivos, de fiabilidad y validez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487;p9">
            <a:extLst>
              <a:ext uri="{FF2B5EF4-FFF2-40B4-BE49-F238E27FC236}">
                <a16:creationId xmlns:a16="http://schemas.microsoft.com/office/drawing/2014/main" id="{B94F14A2-4ABA-4ECE-9232-C07571255278}"/>
              </a:ext>
            </a:extLst>
          </p:cNvPr>
          <p:cNvSpPr/>
          <p:nvPr/>
        </p:nvSpPr>
        <p:spPr>
          <a:xfrm>
            <a:off x="10141691" y="1654236"/>
            <a:ext cx="837172" cy="2853205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488;p9">
            <a:extLst>
              <a:ext uri="{FF2B5EF4-FFF2-40B4-BE49-F238E27FC236}">
                <a16:creationId xmlns:a16="http://schemas.microsoft.com/office/drawing/2014/main" id="{3A4E3161-DDF4-21A6-A2C5-B41B8E7BC642}"/>
              </a:ext>
            </a:extLst>
          </p:cNvPr>
          <p:cNvSpPr txBox="1"/>
          <p:nvPr/>
        </p:nvSpPr>
        <p:spPr>
          <a:xfrm>
            <a:off x="1342241" y="4563854"/>
            <a:ext cx="9786170" cy="997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SEN: “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Sensory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Disturbances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” 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items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average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; DRE: “Sleeping 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Disorders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” 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items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average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; ADI: “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Addiction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” 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items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average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; IMP: “Disruptive Impulse Control” 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items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average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; OCD: “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Obsessive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-Compulsive 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Disorder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” 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items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average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; DEP: “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Depression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” 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items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average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; AUT: “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Autolytic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thoughts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” 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items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average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; ANX: “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Anxiety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” 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items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average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; HYP: “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Hypochondria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” 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items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average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; AGI: “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Agitation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” 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items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average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; FEE: “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Eating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Disorders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” 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items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average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; SWLS: 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Satisfaction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with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Life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Scale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items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average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(</a:t>
            </a:r>
            <a:r>
              <a:rPr lang="es-ES" sz="11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Diener </a:t>
            </a:r>
            <a:r>
              <a:rPr lang="es-ES" sz="1100" i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et al.,</a:t>
            </a:r>
            <a:r>
              <a:rPr lang="es-ES" sz="11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1985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); i: 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number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of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items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in 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category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; 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</a:t>
            </a:r>
            <a:r>
              <a:rPr lang="es-ES" sz="1100" baseline="-250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number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of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valid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responses; n</a:t>
            </a:r>
            <a:r>
              <a:rPr lang="es-ES" sz="1100" baseline="-25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n 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missing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data; M = 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average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mean 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of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items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; SD: Standard 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Deviation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; SK: 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Skewness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; K: 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Kurtosis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; α = </a:t>
            </a:r>
            <a:r>
              <a:rPr lang="es-ES" sz="11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Cronbach’s</a:t>
            </a:r>
            <a:r>
              <a:rPr lang="es-ES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α; ω = McDonald ω.</a:t>
            </a:r>
            <a:endParaRPr sz="11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" name="Google Shape;402;p4">
            <a:extLst>
              <a:ext uri="{FF2B5EF4-FFF2-40B4-BE49-F238E27FC236}">
                <a16:creationId xmlns:a16="http://schemas.microsoft.com/office/drawing/2014/main" id="{D8EE2645-3BB7-FF8B-18D0-9B747BDB4A6A}"/>
              </a:ext>
            </a:extLst>
          </p:cNvPr>
          <p:cNvSpPr txBox="1"/>
          <p:nvPr/>
        </p:nvSpPr>
        <p:spPr>
          <a:xfrm>
            <a:off x="1405623" y="5686867"/>
            <a:ext cx="2976414" cy="22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lang="es-ES" sz="1600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Danés</a:t>
            </a:r>
            <a:r>
              <a:rPr lang="es-ES" sz="1600" i="1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 et al. (</a:t>
            </a:r>
            <a:r>
              <a:rPr lang="es-ES" sz="1600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2024, </a:t>
            </a:r>
            <a:r>
              <a:rPr lang="es-ES" sz="1600" dirty="0">
                <a:solidFill>
                  <a:srgbClr val="3F3F3F"/>
                </a:solidFill>
                <a:latin typeface="Georgia"/>
                <a:sym typeface="Georgia"/>
              </a:rPr>
              <a:t>en revisión).</a:t>
            </a:r>
            <a:endParaRPr sz="1600" dirty="0">
              <a:solidFill>
                <a:srgbClr val="3F3F3F"/>
              </a:solidFill>
              <a:latin typeface="Georgia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5DF2C0A-6F9A-A051-9BC9-0FE6F52AC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2355" y="-96568"/>
            <a:ext cx="2189066" cy="96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77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Gráfico, Gráfico de burbujas&#10;&#10;Descripción generada automáticamente">
            <a:extLst>
              <a:ext uri="{FF2B5EF4-FFF2-40B4-BE49-F238E27FC236}">
                <a16:creationId xmlns:a16="http://schemas.microsoft.com/office/drawing/2014/main" id="{B26652FF-7344-48D3-0182-9637BF61CE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4"/>
          <a:stretch/>
        </p:blipFill>
        <p:spPr bwMode="auto">
          <a:xfrm>
            <a:off x="3419352" y="1851063"/>
            <a:ext cx="5353296" cy="4354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Google Shape;489;p9">
            <a:extLst>
              <a:ext uri="{FF2B5EF4-FFF2-40B4-BE49-F238E27FC236}">
                <a16:creationId xmlns:a16="http://schemas.microsoft.com/office/drawing/2014/main" id="{0B50EE0C-55D7-11B4-31E4-34F2E4892B1C}"/>
              </a:ext>
            </a:extLst>
          </p:cNvPr>
          <p:cNvSpPr txBox="1"/>
          <p:nvPr/>
        </p:nvSpPr>
        <p:spPr>
          <a:xfrm>
            <a:off x="3012987" y="1221452"/>
            <a:ext cx="6166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S" sz="24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EGA: </a:t>
            </a:r>
            <a:r>
              <a:rPr lang="es-ES" sz="2400" b="1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Exploratory</a:t>
            </a:r>
            <a:r>
              <a:rPr lang="es-ES" sz="2400" b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2400" b="1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Graphical</a:t>
            </a:r>
            <a:r>
              <a:rPr lang="es-ES" sz="2400" b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2400" b="1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Analysis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492;p9">
            <a:extLst>
              <a:ext uri="{FF2B5EF4-FFF2-40B4-BE49-F238E27FC236}">
                <a16:creationId xmlns:a16="http://schemas.microsoft.com/office/drawing/2014/main" id="{638F8A52-301D-97FB-396B-5BAA1F6ABA3D}"/>
              </a:ext>
            </a:extLst>
          </p:cNvPr>
          <p:cNvSpPr/>
          <p:nvPr/>
        </p:nvSpPr>
        <p:spPr>
          <a:xfrm rot="20914482">
            <a:off x="4956948" y="4932039"/>
            <a:ext cx="640496" cy="1156717"/>
          </a:xfrm>
          <a:prstGeom prst="ellipse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493;p9">
            <a:extLst>
              <a:ext uri="{FF2B5EF4-FFF2-40B4-BE49-F238E27FC236}">
                <a16:creationId xmlns:a16="http://schemas.microsoft.com/office/drawing/2014/main" id="{2463CB05-D61E-8E86-87BB-EA239749EE86}"/>
              </a:ext>
            </a:extLst>
          </p:cNvPr>
          <p:cNvSpPr/>
          <p:nvPr/>
        </p:nvSpPr>
        <p:spPr>
          <a:xfrm rot="21015923">
            <a:off x="4158817" y="4898022"/>
            <a:ext cx="713118" cy="911299"/>
          </a:xfrm>
          <a:prstGeom prst="ellipse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494;p9">
            <a:extLst>
              <a:ext uri="{FF2B5EF4-FFF2-40B4-BE49-F238E27FC236}">
                <a16:creationId xmlns:a16="http://schemas.microsoft.com/office/drawing/2014/main" id="{C0FEF102-7DEB-826E-7D7C-FACCF507E5C2}"/>
              </a:ext>
            </a:extLst>
          </p:cNvPr>
          <p:cNvSpPr/>
          <p:nvPr/>
        </p:nvSpPr>
        <p:spPr>
          <a:xfrm rot="3392186">
            <a:off x="3490780" y="3699541"/>
            <a:ext cx="1350646" cy="1068409"/>
          </a:xfrm>
          <a:prstGeom prst="ellipse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495;p9">
            <a:extLst>
              <a:ext uri="{FF2B5EF4-FFF2-40B4-BE49-F238E27FC236}">
                <a16:creationId xmlns:a16="http://schemas.microsoft.com/office/drawing/2014/main" id="{88F4B3DF-12F3-1836-826B-201A2605A734}"/>
              </a:ext>
            </a:extLst>
          </p:cNvPr>
          <p:cNvSpPr/>
          <p:nvPr/>
        </p:nvSpPr>
        <p:spPr>
          <a:xfrm rot="8908970">
            <a:off x="6228277" y="1952126"/>
            <a:ext cx="1312911" cy="2629883"/>
          </a:xfrm>
          <a:prstGeom prst="ellipse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496;p9">
            <a:extLst>
              <a:ext uri="{FF2B5EF4-FFF2-40B4-BE49-F238E27FC236}">
                <a16:creationId xmlns:a16="http://schemas.microsoft.com/office/drawing/2014/main" id="{A1129B96-4CE5-41DB-AFDA-9B31E7E660BA}"/>
              </a:ext>
            </a:extLst>
          </p:cNvPr>
          <p:cNvSpPr/>
          <p:nvPr/>
        </p:nvSpPr>
        <p:spPr>
          <a:xfrm rot="20914482">
            <a:off x="5033979" y="3909297"/>
            <a:ext cx="821778" cy="1026417"/>
          </a:xfrm>
          <a:prstGeom prst="ellipse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470;p9">
            <a:extLst>
              <a:ext uri="{FF2B5EF4-FFF2-40B4-BE49-F238E27FC236}">
                <a16:creationId xmlns:a16="http://schemas.microsoft.com/office/drawing/2014/main" id="{37A01474-3C5C-713D-C648-C434C63F123D}"/>
              </a:ext>
            </a:extLst>
          </p:cNvPr>
          <p:cNvSpPr/>
          <p:nvPr/>
        </p:nvSpPr>
        <p:spPr>
          <a:xfrm>
            <a:off x="609556" y="378204"/>
            <a:ext cx="796067" cy="567740"/>
          </a:xfrm>
          <a:prstGeom prst="ellipse">
            <a:avLst/>
          </a:prstGeom>
          <a:solidFill>
            <a:srgbClr val="9FB7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III</a:t>
            </a:r>
            <a:endParaRPr sz="1200" b="1" dirty="0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" name="Google Shape;402;p4">
            <a:extLst>
              <a:ext uri="{FF2B5EF4-FFF2-40B4-BE49-F238E27FC236}">
                <a16:creationId xmlns:a16="http://schemas.microsoft.com/office/drawing/2014/main" id="{8A87A1C3-F273-6293-0A5F-4F8139360D54}"/>
              </a:ext>
            </a:extLst>
          </p:cNvPr>
          <p:cNvSpPr txBox="1"/>
          <p:nvPr/>
        </p:nvSpPr>
        <p:spPr>
          <a:xfrm>
            <a:off x="1257768" y="5637821"/>
            <a:ext cx="2976414" cy="22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lang="es-ES" sz="1600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Danés</a:t>
            </a:r>
            <a:r>
              <a:rPr lang="es-ES" sz="1600" i="1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 et al. (</a:t>
            </a:r>
            <a:r>
              <a:rPr lang="es-ES" sz="1600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2024, </a:t>
            </a:r>
            <a:r>
              <a:rPr lang="es-ES" sz="1600" dirty="0">
                <a:solidFill>
                  <a:srgbClr val="3F3F3F"/>
                </a:solidFill>
                <a:latin typeface="Georgia"/>
                <a:sym typeface="Georgia"/>
              </a:rPr>
              <a:t>en revisión).</a:t>
            </a:r>
            <a:endParaRPr sz="1600" dirty="0">
              <a:solidFill>
                <a:srgbClr val="3F3F3F"/>
              </a:solidFill>
              <a:latin typeface="Georgia"/>
            </a:endParaRPr>
          </a:p>
        </p:txBody>
      </p:sp>
      <p:sp>
        <p:nvSpPr>
          <p:cNvPr id="11" name="Google Shape;468;p9">
            <a:extLst>
              <a:ext uri="{FF2B5EF4-FFF2-40B4-BE49-F238E27FC236}">
                <a16:creationId xmlns:a16="http://schemas.microsoft.com/office/drawing/2014/main" id="{BE5AE30D-28BC-7AB2-F7CC-06275B40C3EC}"/>
              </a:ext>
            </a:extLst>
          </p:cNvPr>
          <p:cNvSpPr txBox="1"/>
          <p:nvPr/>
        </p:nvSpPr>
        <p:spPr>
          <a:xfrm>
            <a:off x="1405623" y="361169"/>
            <a:ext cx="994015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3200" b="1" dirty="0">
                <a:solidFill>
                  <a:srgbClr val="1B2E0E"/>
                </a:solidFill>
                <a:latin typeface="Georgia"/>
                <a:ea typeface="Georgia"/>
                <a:cs typeface="Georgia"/>
                <a:sym typeface="Georgia"/>
              </a:rPr>
              <a:t>Análisis estadísticos - fase validación</a:t>
            </a:r>
            <a:endParaRPr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DA88DBF-0CE6-09F9-EFDD-F88F65BBD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2355" y="-96568"/>
            <a:ext cx="2189066" cy="96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8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C1992EA9-5370-B2F1-8961-289DFEE3D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346" y="2043759"/>
            <a:ext cx="6077953" cy="3449413"/>
          </a:xfrm>
          <a:prstGeom prst="rect">
            <a:avLst/>
          </a:prstGeom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D3D7F92B-865E-BEC4-FEF5-2707ECBD23E8}"/>
              </a:ext>
            </a:extLst>
          </p:cNvPr>
          <p:cNvCxnSpPr>
            <a:cxnSpLocks/>
          </p:cNvCxnSpPr>
          <p:nvPr/>
        </p:nvCxnSpPr>
        <p:spPr>
          <a:xfrm flipV="1">
            <a:off x="6168814" y="3710964"/>
            <a:ext cx="2851201" cy="5976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AFDA094B-3D3C-005E-751D-10384099CAAE}"/>
              </a:ext>
            </a:extLst>
          </p:cNvPr>
          <p:cNvCxnSpPr>
            <a:cxnSpLocks/>
          </p:cNvCxnSpPr>
          <p:nvPr/>
        </p:nvCxnSpPr>
        <p:spPr>
          <a:xfrm flipV="1">
            <a:off x="5988044" y="1906092"/>
            <a:ext cx="1203171" cy="20820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>
            <a:extLst>
              <a:ext uri="{FF2B5EF4-FFF2-40B4-BE49-F238E27FC236}">
                <a16:creationId xmlns:a16="http://schemas.microsoft.com/office/drawing/2014/main" id="{EE6AE8CA-1CC2-6A77-147E-7B66AB3F08A3}"/>
              </a:ext>
            </a:extLst>
          </p:cNvPr>
          <p:cNvSpPr/>
          <p:nvPr/>
        </p:nvSpPr>
        <p:spPr>
          <a:xfrm>
            <a:off x="7112357" y="930892"/>
            <a:ext cx="3151581" cy="2811944"/>
          </a:xfrm>
          <a:prstGeom prst="ellipse">
            <a:avLst/>
          </a:prstGeom>
          <a:solidFill>
            <a:srgbClr val="C3D4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07" name="Google Shape;507;p10"/>
          <p:cNvSpPr txBox="1"/>
          <p:nvPr/>
        </p:nvSpPr>
        <p:spPr>
          <a:xfrm>
            <a:off x="1519755" y="583982"/>
            <a:ext cx="103063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1B2E0E"/>
                </a:solidFill>
                <a:latin typeface="Georgia"/>
                <a:ea typeface="Georgia"/>
                <a:cs typeface="Georgia"/>
                <a:sym typeface="Georgia"/>
              </a:rPr>
              <a:t>Fase validación (n=217)</a:t>
            </a:r>
            <a:endParaRPr dirty="0"/>
          </a:p>
        </p:txBody>
      </p:sp>
      <p:sp>
        <p:nvSpPr>
          <p:cNvPr id="520" name="Google Shape;520;p10"/>
          <p:cNvSpPr/>
          <p:nvPr/>
        </p:nvSpPr>
        <p:spPr>
          <a:xfrm>
            <a:off x="723688" y="601017"/>
            <a:ext cx="796067" cy="567740"/>
          </a:xfrm>
          <a:prstGeom prst="ellipse">
            <a:avLst/>
          </a:prstGeom>
          <a:solidFill>
            <a:srgbClr val="9FB7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III</a:t>
            </a:r>
            <a:endParaRPr sz="1200" b="1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" name="Google Shape;469;p9">
            <a:extLst>
              <a:ext uri="{FF2B5EF4-FFF2-40B4-BE49-F238E27FC236}">
                <a16:creationId xmlns:a16="http://schemas.microsoft.com/office/drawing/2014/main" id="{C7069CFF-E952-04CD-7CE8-C75BEBD929DA}"/>
              </a:ext>
            </a:extLst>
          </p:cNvPr>
          <p:cNvSpPr/>
          <p:nvPr/>
        </p:nvSpPr>
        <p:spPr>
          <a:xfrm>
            <a:off x="1394900" y="1364828"/>
            <a:ext cx="37994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Resultados</a:t>
            </a:r>
            <a:endParaRPr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D56D2C-946B-F1BB-B89E-EBF497BE0EF6}"/>
              </a:ext>
            </a:extLst>
          </p:cNvPr>
          <p:cNvSpPr txBox="1"/>
          <p:nvPr/>
        </p:nvSpPr>
        <p:spPr>
          <a:xfrm>
            <a:off x="7762491" y="1087585"/>
            <a:ext cx="269348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Arial MT"/>
              </a:rPr>
              <a:t>Ansiedad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Arial MT"/>
              </a:rPr>
              <a:t>Depresión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Arial MT"/>
              </a:rPr>
              <a:t>Pensamientos autolíticos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Arial MT"/>
              </a:rPr>
              <a:t>Trastornos alimentarios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Arial MT"/>
              </a:rPr>
              <a:t>Alteraciones </a:t>
            </a:r>
            <a:r>
              <a:rPr lang="es-ES" sz="2000" dirty="0">
                <a:solidFill>
                  <a:srgbClr val="242424"/>
                </a:solidFill>
                <a:latin typeface="Times New Roman" panose="02020603050405020304" pitchFamily="18" charset="0"/>
                <a:ea typeface="Arial MT"/>
              </a:rPr>
              <a:t>s</a:t>
            </a:r>
            <a:r>
              <a:rPr lang="es-ES" sz="20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Arial MT"/>
              </a:rPr>
              <a:t>ensoriales</a:t>
            </a:r>
            <a:endParaRPr lang="es-ES" sz="2000" dirty="0"/>
          </a:p>
        </p:txBody>
      </p:sp>
      <p:pic>
        <p:nvPicPr>
          <p:cNvPr id="12" name="Gráfico 11" descr="Lupa con relleno sólido">
            <a:extLst>
              <a:ext uri="{FF2B5EF4-FFF2-40B4-BE49-F238E27FC236}">
                <a16:creationId xmlns:a16="http://schemas.microsoft.com/office/drawing/2014/main" id="{E0B4A78E-AF0D-4290-FE96-3CBB4399F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99298" y="3885967"/>
            <a:ext cx="743239" cy="743239"/>
          </a:xfrm>
          <a:prstGeom prst="rect">
            <a:avLst/>
          </a:prstGeom>
        </p:spPr>
      </p:pic>
      <p:sp>
        <p:nvSpPr>
          <p:cNvPr id="2" name="Google Shape;402;p4">
            <a:extLst>
              <a:ext uri="{FF2B5EF4-FFF2-40B4-BE49-F238E27FC236}">
                <a16:creationId xmlns:a16="http://schemas.microsoft.com/office/drawing/2014/main" id="{706C5705-1B9C-6538-6578-079F0C59FD9C}"/>
              </a:ext>
            </a:extLst>
          </p:cNvPr>
          <p:cNvSpPr txBox="1"/>
          <p:nvPr/>
        </p:nvSpPr>
        <p:spPr>
          <a:xfrm>
            <a:off x="1394900" y="5619471"/>
            <a:ext cx="2976414" cy="22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lang="es-ES" sz="1600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Danés</a:t>
            </a:r>
            <a:r>
              <a:rPr lang="es-ES" sz="1600" i="1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 et al. (</a:t>
            </a:r>
            <a:r>
              <a:rPr lang="es-ES" sz="1600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2024, </a:t>
            </a:r>
            <a:r>
              <a:rPr lang="es-ES" sz="1600" dirty="0">
                <a:solidFill>
                  <a:srgbClr val="3F3F3F"/>
                </a:solidFill>
                <a:latin typeface="Georgia"/>
                <a:sym typeface="Georgia"/>
              </a:rPr>
              <a:t>en revisión).</a:t>
            </a:r>
            <a:endParaRPr sz="1600" dirty="0">
              <a:solidFill>
                <a:srgbClr val="3F3F3F"/>
              </a:solidFill>
              <a:latin typeface="Georgia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E48EC77-E03A-221B-C129-4488FD2430CD}"/>
              </a:ext>
            </a:extLst>
          </p:cNvPr>
          <p:cNvCxnSpPr>
            <a:cxnSpLocks/>
            <a:endCxn id="9" idx="7"/>
          </p:cNvCxnSpPr>
          <p:nvPr/>
        </p:nvCxnSpPr>
        <p:spPr>
          <a:xfrm flipH="1" flipV="1">
            <a:off x="4485432" y="2456023"/>
            <a:ext cx="1755574" cy="10790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EBFD8F96-B69C-30B0-7071-D592479A00C4}"/>
              </a:ext>
            </a:extLst>
          </p:cNvPr>
          <p:cNvCxnSpPr>
            <a:cxnSpLocks/>
          </p:cNvCxnSpPr>
          <p:nvPr/>
        </p:nvCxnSpPr>
        <p:spPr>
          <a:xfrm flipH="1">
            <a:off x="4223423" y="3854426"/>
            <a:ext cx="1945391" cy="7884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:a16="http://schemas.microsoft.com/office/drawing/2014/main" id="{83524DC0-DE00-9F1A-4947-C54CB73A1881}"/>
              </a:ext>
            </a:extLst>
          </p:cNvPr>
          <p:cNvSpPr/>
          <p:nvPr/>
        </p:nvSpPr>
        <p:spPr>
          <a:xfrm>
            <a:off x="1795389" y="2044223"/>
            <a:ext cx="3151581" cy="2811944"/>
          </a:xfrm>
          <a:prstGeom prst="ellipse">
            <a:avLst/>
          </a:prstGeom>
          <a:solidFill>
            <a:srgbClr val="C3D4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56EB94D-5CDB-32BF-8753-08F555EF497B}"/>
              </a:ext>
            </a:extLst>
          </p:cNvPr>
          <p:cNvSpPr txBox="1"/>
          <p:nvPr/>
        </p:nvSpPr>
        <p:spPr>
          <a:xfrm>
            <a:off x="2257576" y="2371305"/>
            <a:ext cx="277436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242424"/>
                </a:solidFill>
                <a:latin typeface="Times New Roman" panose="02020603050405020304" pitchFamily="18" charset="0"/>
                <a:ea typeface="Arial MT"/>
              </a:rPr>
              <a:t>F1: Alteraciones sensoriales y Ansiedad</a:t>
            </a:r>
            <a:endParaRPr lang="es-ES" sz="2000" dirty="0"/>
          </a:p>
          <a:p>
            <a:r>
              <a:rPr lang="es-ES" sz="20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Arial MT"/>
              </a:rPr>
              <a:t>F2: Depresión  y Pensamientos autolíticos </a:t>
            </a:r>
          </a:p>
          <a:p>
            <a:r>
              <a:rPr lang="es-ES" sz="2000" dirty="0">
                <a:solidFill>
                  <a:srgbClr val="242424"/>
                </a:solidFill>
                <a:latin typeface="Times New Roman" panose="02020603050405020304" pitchFamily="18" charset="0"/>
                <a:ea typeface="Arial MT"/>
              </a:rPr>
              <a:t>F3: Depresión</a:t>
            </a:r>
          </a:p>
          <a:p>
            <a:r>
              <a:rPr lang="es-ES" sz="200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Arial MT"/>
              </a:rPr>
              <a:t>F4: Trastornos alimentarios </a:t>
            </a:r>
          </a:p>
        </p:txBody>
      </p:sp>
      <p:pic>
        <p:nvPicPr>
          <p:cNvPr id="13" name="Gráfico 12" descr="Lupa con relleno sólido">
            <a:extLst>
              <a:ext uri="{FF2B5EF4-FFF2-40B4-BE49-F238E27FC236}">
                <a16:creationId xmlns:a16="http://schemas.microsoft.com/office/drawing/2014/main" id="{DFD47123-A13D-C156-9A43-84A46F6444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401642">
            <a:off x="5807334" y="3329099"/>
            <a:ext cx="743239" cy="74323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F272380-3517-B713-1248-F61A3E8416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2355" y="-96568"/>
            <a:ext cx="2189066" cy="960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6263BAC-1E7F-6949-2C30-E7696BAD75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15</a:t>
            </a:fld>
            <a:endParaRPr lang="es-E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1270379-EBE6-9350-B6B4-A61D632EBF82}"/>
              </a:ext>
            </a:extLst>
          </p:cNvPr>
          <p:cNvSpPr txBox="1">
            <a:spLocks/>
          </p:cNvSpPr>
          <p:nvPr/>
        </p:nvSpPr>
        <p:spPr>
          <a:xfrm>
            <a:off x="3709261" y="660229"/>
            <a:ext cx="4773477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Rockwell"/>
              <a:buNone/>
              <a:defRPr sz="3200" b="0" i="0" u="none" strike="noStrike" cap="none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b="1" dirty="0">
                <a:latin typeface="Georgia"/>
                <a:sym typeface="Arial"/>
              </a:rPr>
              <a:t>Aplicaciones prácticas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F5B9B74-C585-C32D-A246-6E2A5D449566}"/>
              </a:ext>
            </a:extLst>
          </p:cNvPr>
          <p:cNvSpPr txBox="1"/>
          <p:nvPr/>
        </p:nvSpPr>
        <p:spPr>
          <a:xfrm>
            <a:off x="1217951" y="1480209"/>
            <a:ext cx="9972661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000000"/>
                </a:solidFill>
                <a:latin typeface="Georgia" panose="02040502050405020303" pitchFamily="18" charset="0"/>
              </a:rPr>
              <a:t>Dos usos: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s-ES" sz="2400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A</a:t>
            </a:r>
            <a:r>
              <a:rPr lang="es-ES" sz="2400" dirty="0" err="1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uto-aplicación</a:t>
            </a:r>
            <a:r>
              <a:rPr lang="es-ES" sz="2400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s-ES" sz="2400" dirty="0" err="1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Auto-aplicación</a:t>
            </a:r>
            <a:r>
              <a:rPr lang="es-ES" sz="2400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en la consulta o a sugerencia </a:t>
            </a:r>
            <a:r>
              <a:rPr lang="es-ES" sz="2400" dirty="0">
                <a:solidFill>
                  <a:srgbClr val="000000"/>
                </a:solidFill>
                <a:latin typeface="Georgia" panose="02040502050405020303" pitchFamily="18" charset="0"/>
              </a:rPr>
              <a:t>con un profesional.</a:t>
            </a:r>
          </a:p>
          <a:p>
            <a:pPr lvl="1" fontAlgn="base"/>
            <a:endParaRPr lang="es-ES" sz="10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285750" indent="-285750" algn="l" fontAlgn="base"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000000"/>
                </a:solidFill>
                <a:latin typeface="Georgia" panose="02040502050405020303" pitchFamily="18" charset="0"/>
              </a:rPr>
              <a:t>Mayor </a:t>
            </a:r>
            <a:r>
              <a:rPr lang="es-ES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autonomía y autogestión</a:t>
            </a:r>
            <a:r>
              <a:rPr lang="es-ES" sz="2400" dirty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</a:p>
          <a:p>
            <a:pPr marL="285750" indent="-285750" algn="l" fontAlgn="base">
              <a:buFont typeface="Wingdings" panose="05000000000000000000" pitchFamily="2" charset="2"/>
              <a:buChar char="ü"/>
            </a:pPr>
            <a:endParaRPr lang="es-ES" sz="1000" b="1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285750" indent="-285750" algn="l" fontAlgn="base">
              <a:buFont typeface="Wingdings" panose="05000000000000000000" pitchFamily="2" charset="2"/>
              <a:buChar char="ü"/>
            </a:pPr>
            <a:r>
              <a:rPr lang="es-ES" sz="24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Detección temprana y personalizada 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de coocurrencias.</a:t>
            </a:r>
          </a:p>
          <a:p>
            <a:pPr marL="285750" indent="-285750" algn="l" fontAlgn="base">
              <a:buFont typeface="Wingdings" panose="05000000000000000000" pitchFamily="2" charset="2"/>
              <a:buChar char="ü"/>
            </a:pPr>
            <a:endParaRPr lang="es-ES" sz="10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285750" indent="-285750" algn="l" fontAlgn="base"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000000"/>
                </a:solidFill>
                <a:latin typeface="Georgia" panose="02040502050405020303" pitchFamily="18" charset="0"/>
              </a:rPr>
              <a:t>E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valuación simultánea de problemas clínicos más prevalentes. </a:t>
            </a:r>
          </a:p>
          <a:p>
            <a:pPr marL="285750" indent="-285750" algn="l" fontAlgn="base">
              <a:buFont typeface="Wingdings" panose="05000000000000000000" pitchFamily="2" charset="2"/>
              <a:buChar char="ü"/>
            </a:pPr>
            <a:endParaRPr lang="es-ES" sz="1000" dirty="0">
              <a:solidFill>
                <a:srgbClr val="242424"/>
              </a:solidFill>
              <a:effectLst/>
              <a:latin typeface="Georgia" panose="02040502050405020303" pitchFamily="18" charset="0"/>
              <a:ea typeface="Arial MT"/>
            </a:endParaRPr>
          </a:p>
          <a:p>
            <a:pPr marL="285750" indent="-285750" algn="l" fontAlgn="base"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Arial MT"/>
              </a:rPr>
              <a:t>Aplicación en diversos </a:t>
            </a:r>
            <a:r>
              <a:rPr lang="es-ES" sz="2400" b="1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Arial MT"/>
              </a:rPr>
              <a:t>ámbitos</a:t>
            </a:r>
            <a:r>
              <a:rPr lang="es-ES" sz="2400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Arial MT"/>
              </a:rPr>
              <a:t> profesionales (clínico, educativo).</a:t>
            </a:r>
          </a:p>
          <a:p>
            <a:pPr marL="285750" indent="-285750" algn="l" fontAlgn="base">
              <a:buFont typeface="Wingdings" panose="05000000000000000000" pitchFamily="2" charset="2"/>
              <a:buChar char="ü"/>
            </a:pPr>
            <a:endParaRPr lang="es-ES" sz="1000" b="1" dirty="0">
              <a:solidFill>
                <a:srgbClr val="242424"/>
              </a:solidFill>
              <a:latin typeface="Georgia" panose="02040502050405020303" pitchFamily="18" charset="0"/>
              <a:ea typeface="Arial MT"/>
            </a:endParaRPr>
          </a:p>
          <a:p>
            <a:pPr marL="285750" indent="-285750" algn="l" fontAlgn="base">
              <a:buFont typeface="Wingdings" panose="05000000000000000000" pitchFamily="2" charset="2"/>
              <a:buChar char="ü"/>
            </a:pPr>
            <a:r>
              <a:rPr lang="es-ES" sz="2400" b="1" dirty="0">
                <a:solidFill>
                  <a:srgbClr val="242424"/>
                </a:solidFill>
                <a:latin typeface="Georgia" panose="02040502050405020303" pitchFamily="18" charset="0"/>
                <a:ea typeface="Arial MT"/>
              </a:rPr>
              <a:t>I</a:t>
            </a:r>
            <a:r>
              <a:rPr lang="es-ES" sz="2400" b="1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Arial MT"/>
              </a:rPr>
              <a:t>nvestigación</a:t>
            </a:r>
            <a:r>
              <a:rPr lang="es-ES" sz="2400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Arial MT"/>
              </a:rPr>
              <a:t> en múltiples direcciones. </a:t>
            </a:r>
          </a:p>
          <a:p>
            <a:pPr marL="285750" indent="-285750" algn="l" fontAlgn="base">
              <a:buFont typeface="Wingdings" panose="05000000000000000000" pitchFamily="2" charset="2"/>
              <a:buChar char="ü"/>
            </a:pPr>
            <a:endParaRPr lang="es-ES" sz="1000" dirty="0">
              <a:solidFill>
                <a:srgbClr val="242424"/>
              </a:solidFill>
              <a:latin typeface="Georgia" panose="02040502050405020303" pitchFamily="18" charset="0"/>
              <a:ea typeface="Arial MT"/>
            </a:endParaRPr>
          </a:p>
          <a:p>
            <a:pPr marL="285750" indent="-285750" algn="l" fontAlgn="base"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242424"/>
                </a:solidFill>
                <a:latin typeface="Georgia" panose="02040502050405020303" pitchFamily="18" charset="0"/>
                <a:ea typeface="Arial MT"/>
              </a:rPr>
              <a:t>A</a:t>
            </a:r>
            <a:r>
              <a:rPr lang="es-ES" sz="2400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Arial MT"/>
              </a:rPr>
              <a:t>vance </a:t>
            </a:r>
            <a:r>
              <a:rPr lang="es-ES" sz="2400" b="1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Arial MT"/>
              </a:rPr>
              <a:t>derechos y necesidades </a:t>
            </a:r>
            <a:r>
              <a:rPr lang="es-ES" sz="2400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Arial MT"/>
              </a:rPr>
              <a:t>de estas personas.</a:t>
            </a:r>
            <a:endParaRPr lang="es-ES" sz="2400" dirty="0">
              <a:latin typeface="Georgia" panose="02040502050405020303" pitchFamily="18" charset="0"/>
            </a:endParaRPr>
          </a:p>
        </p:txBody>
      </p:sp>
      <p:sp>
        <p:nvSpPr>
          <p:cNvPr id="2" name="Google Shape;355;p2">
            <a:extLst>
              <a:ext uri="{FF2B5EF4-FFF2-40B4-BE49-F238E27FC236}">
                <a16:creationId xmlns:a16="http://schemas.microsoft.com/office/drawing/2014/main" id="{63DC25F8-F7DF-5EE1-E0BF-A0B709AA0B48}"/>
              </a:ext>
            </a:extLst>
          </p:cNvPr>
          <p:cNvSpPr/>
          <p:nvPr/>
        </p:nvSpPr>
        <p:spPr>
          <a:xfrm>
            <a:off x="3750644" y="1123972"/>
            <a:ext cx="4690709" cy="96988"/>
          </a:xfrm>
          <a:prstGeom prst="roundRect">
            <a:avLst/>
          </a:prstGeom>
          <a:solidFill>
            <a:srgbClr val="9FB7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 algn="ctr">
              <a:spcBef>
                <a:spcPts val="0"/>
              </a:spcBef>
              <a:buSzPts val="2400"/>
              <a:buNone/>
            </a:pPr>
            <a:endParaRPr lang="es-ES" sz="1600" kern="100" dirty="0">
              <a:effectLst/>
              <a:latin typeface="Georgia" panose="020405020504050203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86DD49-1DB9-188A-F556-5FEC3D644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2355" y="-96568"/>
            <a:ext cx="2189066" cy="96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4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3C644FC1-3182-8C26-E1A3-E37F8CC6634B}"/>
              </a:ext>
            </a:extLst>
          </p:cNvPr>
          <p:cNvSpPr txBox="1">
            <a:spLocks/>
          </p:cNvSpPr>
          <p:nvPr/>
        </p:nvSpPr>
        <p:spPr>
          <a:xfrm>
            <a:off x="4677681" y="524066"/>
            <a:ext cx="2836634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Rockwell"/>
              <a:buNone/>
              <a:defRPr sz="3200" b="0" i="0" u="none" strike="noStrike" cap="none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b="1" dirty="0">
                <a:latin typeface="Georgia"/>
                <a:sym typeface="Arial"/>
              </a:rPr>
              <a:t>Conclusiones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B491186-98E7-7BE8-16FF-8CC3B7409429}"/>
              </a:ext>
            </a:extLst>
          </p:cNvPr>
          <p:cNvSpPr txBox="1"/>
          <p:nvPr/>
        </p:nvSpPr>
        <p:spPr>
          <a:xfrm>
            <a:off x="1304001" y="1388066"/>
            <a:ext cx="1031850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430"/>
              </a:spcAft>
              <a:buSzPts val="1200"/>
              <a:buFont typeface="+mj-lt"/>
              <a:buAutoNum type="arabicPeriod"/>
            </a:pPr>
            <a:r>
              <a:rPr lang="es-ES" sz="2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Adecuada validez de contenido y alta comprensión </a:t>
            </a:r>
            <a:r>
              <a:rPr lang="es-E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en APC-</a:t>
            </a:r>
            <a:r>
              <a:rPr lang="es-E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TEAnoDI</a:t>
            </a:r>
            <a:r>
              <a:rPr lang="es-ES" sz="2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spcAft>
                <a:spcPts val="1430"/>
              </a:spcAft>
              <a:buSzPts val="1200"/>
              <a:buFont typeface="+mj-lt"/>
              <a:buAutoNum type="arabicPeriod"/>
            </a:pPr>
            <a:endParaRPr lang="es-ES" sz="6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430"/>
              </a:spcAft>
              <a:buSzPts val="1200"/>
              <a:buFont typeface="+mj-lt"/>
              <a:buAutoNum type="arabicPeriod"/>
            </a:pPr>
            <a:r>
              <a:rPr lang="es-ES" sz="2400" dirty="0">
                <a:solidFill>
                  <a:srgbClr val="2424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APC-</a:t>
            </a:r>
            <a:r>
              <a:rPr lang="es-ES" sz="2400" dirty="0" err="1">
                <a:solidFill>
                  <a:srgbClr val="2424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TEAnoDI</a:t>
            </a:r>
            <a:r>
              <a:rPr lang="es-ES" sz="2400" dirty="0">
                <a:solidFill>
                  <a:srgbClr val="2424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obtiene </a:t>
            </a:r>
            <a:r>
              <a:rPr lang="es-ES" sz="2400" b="1" dirty="0">
                <a:solidFill>
                  <a:srgbClr val="242424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adecuadas propiedades </a:t>
            </a:r>
            <a:r>
              <a:rPr lang="es-ES" sz="2400" b="1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psicométricas </a:t>
            </a:r>
            <a:r>
              <a:rPr lang="es-ES" sz="2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(fiabilidad y validez) en cada categoría/factor (</a:t>
            </a:r>
            <a:r>
              <a:rPr lang="es-ES" sz="2400" dirty="0"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α y ω &gt;0,8, excepto “Alteraciones Sensoriales” (0,6)</a:t>
            </a:r>
            <a:r>
              <a:rPr lang="es-ES" sz="2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>
              <a:spcAft>
                <a:spcPts val="1430"/>
              </a:spcAft>
              <a:buSzPts val="1200"/>
              <a:buFont typeface="+mj-lt"/>
              <a:buAutoNum type="arabicPeriod"/>
            </a:pPr>
            <a:endParaRPr lang="es-ES" sz="6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430"/>
              </a:spcAft>
              <a:buSzPts val="1200"/>
              <a:buFont typeface="+mj-lt"/>
              <a:buAutoNum type="arabicPeriod"/>
            </a:pP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APC-</a:t>
            </a:r>
            <a:r>
              <a:rPr lang="es-E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TEAnoDI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es la </a:t>
            </a:r>
            <a:r>
              <a:rPr lang="es-E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primera herramienta de cribado autoadministrada en español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que evalúa </a:t>
            </a:r>
            <a:r>
              <a:rPr lang="es-E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más de un problema clínico prevalente </a:t>
            </a: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asociado al TEA, validada con personas con esta condición.</a:t>
            </a:r>
          </a:p>
          <a:p>
            <a:pPr marL="342900" lvl="0" indent="-342900" algn="just">
              <a:spcAft>
                <a:spcPts val="1430"/>
              </a:spcAft>
              <a:buSzPts val="1200"/>
              <a:buFont typeface="+mj-lt"/>
              <a:buAutoNum type="arabicPeriod"/>
            </a:pPr>
            <a:endParaRPr lang="es-ES" sz="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430"/>
              </a:spcAft>
              <a:buSzPts val="1200"/>
              <a:buFont typeface="+mj-lt"/>
              <a:buAutoNum type="arabicPeriod"/>
            </a:pPr>
            <a:r>
              <a:rPr lang="es-E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Modelo de </a:t>
            </a:r>
            <a:r>
              <a:rPr lang="es-ES" sz="2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investigación participativa</a:t>
            </a:r>
            <a:r>
              <a:rPr lang="es-ES" sz="2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s-ES" sz="2400" b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355;p2">
            <a:extLst>
              <a:ext uri="{FF2B5EF4-FFF2-40B4-BE49-F238E27FC236}">
                <a16:creationId xmlns:a16="http://schemas.microsoft.com/office/drawing/2014/main" id="{77ED7AE6-1D4E-4454-69F0-78E2B0BACC87}"/>
              </a:ext>
            </a:extLst>
          </p:cNvPr>
          <p:cNvSpPr/>
          <p:nvPr/>
        </p:nvSpPr>
        <p:spPr>
          <a:xfrm>
            <a:off x="4476000" y="956066"/>
            <a:ext cx="3240000" cy="96988"/>
          </a:xfrm>
          <a:prstGeom prst="roundRect">
            <a:avLst/>
          </a:prstGeom>
          <a:solidFill>
            <a:srgbClr val="9FB7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 algn="ctr">
              <a:spcBef>
                <a:spcPts val="0"/>
              </a:spcBef>
              <a:buSzPts val="2400"/>
              <a:buNone/>
            </a:pPr>
            <a:endParaRPr lang="es-ES" sz="1600" kern="100" dirty="0">
              <a:effectLst/>
              <a:latin typeface="Georgia" panose="020405020504050203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8150FE8-7BDA-799A-6401-713E516CB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2355" y="-96568"/>
            <a:ext cx="2189066" cy="96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0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55;p2">
            <a:extLst>
              <a:ext uri="{FF2B5EF4-FFF2-40B4-BE49-F238E27FC236}">
                <a16:creationId xmlns:a16="http://schemas.microsoft.com/office/drawing/2014/main" id="{93D3CB83-9CF0-4296-A069-6CE487D8971A}"/>
              </a:ext>
            </a:extLst>
          </p:cNvPr>
          <p:cNvSpPr/>
          <p:nvPr/>
        </p:nvSpPr>
        <p:spPr>
          <a:xfrm>
            <a:off x="3750645" y="956066"/>
            <a:ext cx="4690709" cy="96988"/>
          </a:xfrm>
          <a:prstGeom prst="roundRect">
            <a:avLst/>
          </a:prstGeom>
          <a:solidFill>
            <a:srgbClr val="9FB7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 algn="ctr">
              <a:spcBef>
                <a:spcPts val="0"/>
              </a:spcBef>
              <a:buSzPts val="2400"/>
              <a:buNone/>
            </a:pPr>
            <a:endParaRPr lang="es-ES" sz="1600" kern="100" dirty="0">
              <a:effectLst/>
              <a:latin typeface="Georgia" panose="020405020504050203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6" name="Google Shape;526;p11"/>
          <p:cNvSpPr/>
          <p:nvPr/>
        </p:nvSpPr>
        <p:spPr>
          <a:xfrm>
            <a:off x="3632311" y="383821"/>
            <a:ext cx="469070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3F3F3F"/>
                </a:solidFill>
                <a:latin typeface="Georgia"/>
                <a:sym typeface="Georgia"/>
              </a:rPr>
              <a:t>Para más detalles…</a:t>
            </a:r>
            <a:endParaRPr sz="3200" b="1" dirty="0">
              <a:solidFill>
                <a:srgbClr val="3F3F3F"/>
              </a:solidFill>
              <a:latin typeface="Georgia"/>
              <a:sym typeface="Rockwell"/>
            </a:endParaRPr>
          </a:p>
        </p:txBody>
      </p:sp>
      <p:sp>
        <p:nvSpPr>
          <p:cNvPr id="528" name="Google Shape;528;p11"/>
          <p:cNvSpPr/>
          <p:nvPr/>
        </p:nvSpPr>
        <p:spPr>
          <a:xfrm>
            <a:off x="1203157" y="1211240"/>
            <a:ext cx="10768264" cy="489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Noto Sans Symbols"/>
              <a:buChar char="❑"/>
            </a:pPr>
            <a:r>
              <a:rPr lang="es-ES" sz="2400" i="0" u="none" strike="noStrike" dirty="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Danés, M., Botella, J., y Belinchón, M. (2023). </a:t>
            </a:r>
            <a:r>
              <a:rPr lang="es-ES" sz="2400" i="0" u="none" strike="noStrike" dirty="0" err="1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Validity</a:t>
            </a:r>
            <a:r>
              <a:rPr lang="es-ES" sz="2400" i="0" u="none" strike="noStrike" dirty="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2400" i="0" u="none" strike="noStrike" dirty="0" err="1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of</a:t>
            </a:r>
            <a:r>
              <a:rPr lang="es-ES" sz="2400" i="0" u="none" strike="noStrike" dirty="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2400" i="0" u="none" strike="noStrike" dirty="0" err="1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Self-Reports</a:t>
            </a:r>
            <a:r>
              <a:rPr lang="es-ES" sz="2400" i="0" u="none" strike="noStrike" dirty="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2400" i="0" u="none" strike="noStrike" dirty="0" err="1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Provided</a:t>
            </a:r>
            <a:r>
              <a:rPr lang="es-ES" sz="2400" i="0" u="none" strike="noStrike" dirty="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2400" i="0" u="none" strike="noStrike" dirty="0" err="1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by</a:t>
            </a:r>
            <a:r>
              <a:rPr lang="es-ES" sz="2400" i="0" u="none" strike="noStrike" dirty="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 People </a:t>
            </a:r>
            <a:r>
              <a:rPr lang="es-ES" sz="2400" i="0" u="none" strike="noStrike" dirty="0" err="1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With</a:t>
            </a:r>
            <a:r>
              <a:rPr lang="es-ES" sz="2400" i="0" u="none" strike="noStrike" dirty="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2400" i="0" u="none" strike="noStrike" dirty="0" err="1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Autism</a:t>
            </a:r>
            <a:r>
              <a:rPr lang="es-ES" sz="2400" i="0" u="none" strike="noStrike" dirty="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2400" i="0" u="none" strike="noStrike" dirty="0" err="1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Spectrum</a:t>
            </a:r>
            <a:r>
              <a:rPr lang="es-ES" sz="2400" i="0" u="none" strike="noStrike" dirty="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2400" i="0" u="none" strike="noStrike" dirty="0" err="1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Disorder</a:t>
            </a:r>
            <a:r>
              <a:rPr lang="es-ES" sz="2400" i="0" u="none" strike="noStrike" dirty="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2400" i="0" u="none" strike="noStrike" dirty="0" err="1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Without</a:t>
            </a:r>
            <a:r>
              <a:rPr lang="es-ES" sz="2400" i="0" u="none" strike="noStrike" dirty="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2400" i="0" u="none" strike="noStrike" dirty="0" err="1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Intellectual</a:t>
            </a:r>
            <a:r>
              <a:rPr lang="es-ES" sz="2400" i="0" u="none" strike="noStrike" dirty="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2400" i="0" u="none" strike="noStrike" dirty="0" err="1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Disability</a:t>
            </a:r>
            <a:r>
              <a:rPr lang="es-ES" sz="2400" i="0" u="none" strike="noStrike" dirty="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: A Meta-</a:t>
            </a:r>
            <a:r>
              <a:rPr lang="es-ES" sz="2400" i="0" u="none" strike="noStrike" dirty="0" err="1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Analysis</a:t>
            </a:r>
            <a:r>
              <a:rPr lang="es-ES" sz="2400" i="0" u="none" strike="noStrike" dirty="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. </a:t>
            </a:r>
            <a:r>
              <a:rPr lang="es-ES" sz="2400" i="1" u="none" strike="noStrike" dirty="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Anales de Psicología/</a:t>
            </a:r>
            <a:r>
              <a:rPr lang="es-ES" sz="2400" i="1" u="none" strike="noStrike" dirty="0" err="1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Annals</a:t>
            </a:r>
            <a:r>
              <a:rPr lang="es-ES" sz="2400" i="1" u="none" strike="noStrike" dirty="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2400" i="1" u="none" strike="noStrike" dirty="0" err="1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of</a:t>
            </a:r>
            <a:r>
              <a:rPr lang="es-ES" sz="2400" i="1" u="none" strike="noStrike" dirty="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2400" i="1" u="none" strike="noStrike" dirty="0" err="1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Psychology</a:t>
            </a:r>
            <a:r>
              <a:rPr lang="es-ES" sz="2400" i="0" u="none" strike="noStrike" dirty="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, </a:t>
            </a:r>
            <a:r>
              <a:rPr lang="es-ES" sz="2400" i="1" u="none" strike="noStrike" dirty="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39</a:t>
            </a:r>
            <a:r>
              <a:rPr lang="es-ES" sz="2400" i="0" u="none" strike="noStrike" dirty="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(1), 88-99</a:t>
            </a:r>
            <a:r>
              <a:rPr lang="es-E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 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Noto Sans Symbols"/>
              <a:buChar char="❑"/>
            </a:pPr>
            <a:endParaRPr sz="2400" i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lvl="0" indent="-285750" algn="just">
              <a:buClr>
                <a:srgbClr val="222222"/>
              </a:buClr>
              <a:buSzPts val="1600"/>
              <a:buFont typeface="Noto Sans Symbols"/>
              <a:buChar char="❑"/>
            </a:pPr>
            <a:r>
              <a:rPr lang="es-ES" sz="2400" i="0" u="none" strike="noStrike" dirty="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Danés, M., Sotillo, M., y Belinchón, M. (2024). Proceso de elaboración de un cuestionario de au</a:t>
            </a:r>
            <a:r>
              <a:rPr lang="es-ES" sz="2400" i="0" u="none" strike="noStrik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toinforme sobre problemas clínicos </a:t>
            </a:r>
            <a:r>
              <a:rPr lang="es-ES" sz="2400" i="0" u="none" strike="noStrik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coocurrentes</a:t>
            </a:r>
            <a:r>
              <a:rPr lang="es-ES" sz="2400" i="0" u="none" strike="noStrik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al autismo sin discapacidad intelectual asociada. </a:t>
            </a:r>
            <a:r>
              <a:rPr lang="es-ES" sz="2400" i="1" u="none" strike="noStrike" dirty="0">
                <a:latin typeface="Georgia"/>
                <a:ea typeface="Georgia"/>
                <a:cs typeface="Georgia"/>
                <a:sym typeface="Georgia"/>
              </a:rPr>
              <a:t>Siglo Cero</a:t>
            </a:r>
            <a:r>
              <a:rPr lang="es-ES" sz="2400" i="1" dirty="0">
                <a:latin typeface="Georgia"/>
                <a:ea typeface="Georgia"/>
                <a:cs typeface="Georgia"/>
                <a:sym typeface="Georgia"/>
              </a:rPr>
              <a:t>,</a:t>
            </a:r>
            <a:r>
              <a:rPr lang="es-ES" sz="2400" i="1" dirty="0">
                <a:latin typeface="Georgia" panose="02040502050405020303" pitchFamily="18" charset="0"/>
              </a:rPr>
              <a:t> 55</a:t>
            </a:r>
            <a:r>
              <a:rPr lang="es-ES" sz="2400" dirty="0">
                <a:latin typeface="Georgia" panose="02040502050405020303" pitchFamily="18" charset="0"/>
              </a:rPr>
              <a:t>(3), 93-135</a:t>
            </a:r>
            <a:r>
              <a:rPr lang="es-ES" sz="2400" i="0" u="none" strike="noStrike" dirty="0">
                <a:latin typeface="Georgia"/>
                <a:ea typeface="Georgia"/>
                <a:cs typeface="Georgia"/>
                <a:sym typeface="Georgia"/>
              </a:rPr>
              <a:t>.</a:t>
            </a:r>
            <a:endParaRPr lang="es-ES" sz="2400" dirty="0">
              <a:sym typeface="Georgia"/>
            </a:endParaRPr>
          </a:p>
          <a:p>
            <a:pPr marL="285750" lvl="0" indent="-285750" algn="just">
              <a:buClr>
                <a:srgbClr val="222222"/>
              </a:buClr>
              <a:buSzPts val="1600"/>
              <a:buFont typeface="Noto Sans Symbols"/>
              <a:buChar char="❑"/>
            </a:pPr>
            <a:endParaRPr sz="2400" i="0" u="none" strike="noStrik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Noto Sans Symbols"/>
              <a:buChar char="❑"/>
            </a:pPr>
            <a:r>
              <a:rPr lang="es-ES" sz="2400" i="0" u="none" strike="noStrike" dirty="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Danés, M., Molina, A., </a:t>
            </a:r>
            <a:r>
              <a:rPr lang="es-ES" sz="2400" dirty="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Sotillo, </a:t>
            </a:r>
            <a:r>
              <a:rPr lang="es-ES" sz="2400" i="0" u="none" strike="noStrike" dirty="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M., y </a:t>
            </a:r>
            <a:r>
              <a:rPr lang="es-ES" sz="2400" dirty="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Belinchón, </a:t>
            </a:r>
            <a:r>
              <a:rPr lang="es-ES" sz="2400" i="0" u="none" strike="noStrike" dirty="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M. </a:t>
            </a:r>
            <a:r>
              <a:rPr lang="es-ES" sz="2400" i="0" u="none" strike="noStrike" dirty="0">
                <a:solidFill>
                  <a:srgbClr val="222222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(en revisió</a:t>
            </a:r>
            <a:r>
              <a:rPr lang="es-ES" sz="2400" dirty="0">
                <a:solidFill>
                  <a:srgbClr val="222222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n</a:t>
            </a:r>
            <a:r>
              <a:rPr lang="es-ES" sz="2400" i="0" u="none" strike="noStrike" dirty="0">
                <a:solidFill>
                  <a:srgbClr val="222222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). </a:t>
            </a:r>
            <a:r>
              <a:rPr lang="en-US" sz="2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Validity of a Self-Reported Test on Co-Occurring Clinical Problems in Autism Without Intellectual Disability: Evidence of Factorial Structure and Network Analysis of Symptom Comorbidity</a:t>
            </a:r>
            <a:r>
              <a:rPr lang="es-ES" sz="2400" b="0" i="0" u="none" strike="noStrike" dirty="0">
                <a:solidFill>
                  <a:srgbClr val="00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. </a:t>
            </a:r>
            <a:r>
              <a:rPr lang="en-US" sz="240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  <a:ea typeface="Calibri" panose="020F0502020204030204" pitchFamily="34" charset="0"/>
              </a:rPr>
              <a:t>Research in Autism Spectrum Disorder.</a:t>
            </a:r>
            <a:endParaRPr lang="es-ES" sz="2400" dirty="0">
              <a:latin typeface="Georgia" panose="02040502050405020303" pitchFamily="18" charset="0"/>
              <a:sym typeface="Georgia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732F85D-8FB5-6D4E-C571-A6222392B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2355" y="-96568"/>
            <a:ext cx="2189066" cy="960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3DC7073-1ECC-5E29-D506-D48C3A50AC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118" b="12943"/>
          <a:stretch/>
        </p:blipFill>
        <p:spPr>
          <a:xfrm>
            <a:off x="3492438" y="2665147"/>
            <a:ext cx="4901549" cy="242533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8B1FD44-633E-AB67-C2DC-244A8520C18C}"/>
              </a:ext>
            </a:extLst>
          </p:cNvPr>
          <p:cNvSpPr txBox="1"/>
          <p:nvPr/>
        </p:nvSpPr>
        <p:spPr>
          <a:xfrm>
            <a:off x="4265578" y="5601976"/>
            <a:ext cx="3660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latin typeface="Georgia" panose="02040502050405020303" pitchFamily="18" charset="0"/>
              </a:rPr>
              <a:t>marta.danes@estudiante.uam.es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C8655C6-C287-B266-682E-FF4B3EB9889C}"/>
              </a:ext>
            </a:extLst>
          </p:cNvPr>
          <p:cNvSpPr txBox="1"/>
          <p:nvPr/>
        </p:nvSpPr>
        <p:spPr>
          <a:xfrm>
            <a:off x="0" y="3994075"/>
            <a:ext cx="12192000" cy="1496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ts val="195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2800" b="1" kern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Marta Danés, Agustín Martínez, </a:t>
            </a:r>
          </a:p>
          <a:p>
            <a:pPr algn="ctr" fontAlgn="base">
              <a:lnSpc>
                <a:spcPts val="195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2800" b="1" kern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María Sotillo y Mercedes Belinchón</a:t>
            </a:r>
          </a:p>
          <a:p>
            <a:pPr algn="ctr" fontAlgn="base">
              <a:lnSpc>
                <a:spcPts val="195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28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Facultad de Psicología - UAM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A94E130-82CF-65D2-107A-6BAD5DB7EA03}"/>
              </a:ext>
            </a:extLst>
          </p:cNvPr>
          <p:cNvSpPr txBox="1"/>
          <p:nvPr/>
        </p:nvSpPr>
        <p:spPr>
          <a:xfrm>
            <a:off x="1566668" y="1353289"/>
            <a:ext cx="90586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7200" b="1" dirty="0">
                <a:solidFill>
                  <a:srgbClr val="1D7AD6"/>
                </a:solidFill>
                <a:latin typeface="Georgia"/>
                <a:sym typeface="Arial"/>
              </a:rPr>
              <a:t>¡Muchas gracias!</a:t>
            </a:r>
            <a:endParaRPr lang="es-ES" sz="7200" dirty="0">
              <a:solidFill>
                <a:srgbClr val="1D7AD6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887BE20-2FBB-AA4A-FFEC-7B81A5158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7136" y="-172115"/>
            <a:ext cx="3772757" cy="165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0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5;p2">
            <a:extLst>
              <a:ext uri="{FF2B5EF4-FFF2-40B4-BE49-F238E27FC236}">
                <a16:creationId xmlns:a16="http://schemas.microsoft.com/office/drawing/2014/main" id="{B99405C3-4FFE-68B4-62C2-4ABE6C97DDEC}"/>
              </a:ext>
            </a:extLst>
          </p:cNvPr>
          <p:cNvSpPr txBox="1">
            <a:spLocks/>
          </p:cNvSpPr>
          <p:nvPr/>
        </p:nvSpPr>
        <p:spPr>
          <a:xfrm>
            <a:off x="1272385" y="1033453"/>
            <a:ext cx="10480372" cy="104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SzPts val="2400"/>
              <a:buFont typeface="Arial"/>
              <a:buNone/>
            </a:pPr>
            <a:r>
              <a:rPr lang="es-ES" sz="2400" kern="100" dirty="0">
                <a:solidFill>
                  <a:schemeClr val="tx1"/>
                </a:solidFill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Elaborar un </a:t>
            </a:r>
            <a:r>
              <a:rPr lang="es-ES" sz="2400" b="1" kern="100" dirty="0">
                <a:solidFill>
                  <a:schemeClr val="tx1"/>
                </a:solidFill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instrumento autoadministrado </a:t>
            </a:r>
            <a:r>
              <a:rPr lang="es-ES" sz="2400" kern="100" dirty="0">
                <a:solidFill>
                  <a:schemeClr val="tx1"/>
                </a:solidFill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que permita: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ES" sz="2400" kern="1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detectar problemas clínicos de salud mental más frecuentemente asociados al TEA-</a:t>
            </a:r>
            <a:r>
              <a:rPr lang="es-ES" sz="2400" kern="10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noDI</a:t>
            </a:r>
            <a:r>
              <a:rPr lang="es-ES" sz="2400" kern="1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ES" sz="2400" kern="100" dirty="0">
                <a:solidFill>
                  <a:schemeClr val="tx1"/>
                </a:solidFill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mayor autonomía y autogestión en cuanto a sus problemas de salud mental.</a:t>
            </a:r>
          </a:p>
        </p:txBody>
      </p:sp>
      <p:sp>
        <p:nvSpPr>
          <p:cNvPr id="5" name="Google Shape;347;p2">
            <a:extLst>
              <a:ext uri="{FF2B5EF4-FFF2-40B4-BE49-F238E27FC236}">
                <a16:creationId xmlns:a16="http://schemas.microsoft.com/office/drawing/2014/main" id="{098C1D0D-6E5D-7805-529D-102F6B3F3F62}"/>
              </a:ext>
            </a:extLst>
          </p:cNvPr>
          <p:cNvSpPr txBox="1">
            <a:spLocks/>
          </p:cNvSpPr>
          <p:nvPr/>
        </p:nvSpPr>
        <p:spPr>
          <a:xfrm>
            <a:off x="5082217" y="243479"/>
            <a:ext cx="2027566" cy="437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SzPts val="2800"/>
            </a:pPr>
            <a:r>
              <a:rPr lang="es-ES" sz="3200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Objetivo:</a:t>
            </a:r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6" name="Google Shape;354;p2">
            <a:extLst>
              <a:ext uri="{FF2B5EF4-FFF2-40B4-BE49-F238E27FC236}">
                <a16:creationId xmlns:a16="http://schemas.microsoft.com/office/drawing/2014/main" id="{466E6C03-2DAA-57DF-6BAB-7F67693CBDD8}"/>
              </a:ext>
            </a:extLst>
          </p:cNvPr>
          <p:cNvSpPr/>
          <p:nvPr/>
        </p:nvSpPr>
        <p:spPr>
          <a:xfrm>
            <a:off x="241166" y="3792329"/>
            <a:ext cx="2304168" cy="1856530"/>
          </a:xfrm>
          <a:prstGeom prst="roundRect">
            <a:avLst/>
          </a:prstGeom>
          <a:solidFill>
            <a:srgbClr val="9FB7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55;p2">
            <a:extLst>
              <a:ext uri="{FF2B5EF4-FFF2-40B4-BE49-F238E27FC236}">
                <a16:creationId xmlns:a16="http://schemas.microsoft.com/office/drawing/2014/main" id="{20E64E21-BFEF-C53E-5467-764687A12C8A}"/>
              </a:ext>
            </a:extLst>
          </p:cNvPr>
          <p:cNvSpPr/>
          <p:nvPr/>
        </p:nvSpPr>
        <p:spPr>
          <a:xfrm>
            <a:off x="2593905" y="3816920"/>
            <a:ext cx="2304168" cy="1807348"/>
          </a:xfrm>
          <a:prstGeom prst="roundRect">
            <a:avLst/>
          </a:prstGeom>
          <a:solidFill>
            <a:srgbClr val="9FB7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56;p2">
            <a:extLst>
              <a:ext uri="{FF2B5EF4-FFF2-40B4-BE49-F238E27FC236}">
                <a16:creationId xmlns:a16="http://schemas.microsoft.com/office/drawing/2014/main" id="{F897D11F-45D8-8369-DB82-A36D3208A8DF}"/>
              </a:ext>
            </a:extLst>
          </p:cNvPr>
          <p:cNvSpPr/>
          <p:nvPr/>
        </p:nvSpPr>
        <p:spPr>
          <a:xfrm>
            <a:off x="7335063" y="3816920"/>
            <a:ext cx="2304168" cy="1807348"/>
          </a:xfrm>
          <a:prstGeom prst="roundRect">
            <a:avLst/>
          </a:prstGeom>
          <a:solidFill>
            <a:srgbClr val="9FB7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58;p2">
            <a:extLst>
              <a:ext uri="{FF2B5EF4-FFF2-40B4-BE49-F238E27FC236}">
                <a16:creationId xmlns:a16="http://schemas.microsoft.com/office/drawing/2014/main" id="{C2AE6A82-5370-422A-E4B2-28E918FE531C}"/>
              </a:ext>
            </a:extLst>
          </p:cNvPr>
          <p:cNvSpPr txBox="1"/>
          <p:nvPr/>
        </p:nvSpPr>
        <p:spPr>
          <a:xfrm>
            <a:off x="2700960" y="3898715"/>
            <a:ext cx="2106010" cy="1432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Escasez de herramientas de </a:t>
            </a:r>
            <a:r>
              <a:rPr lang="es-ES" sz="2000" dirty="0" err="1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auto-informe</a:t>
            </a:r>
            <a:r>
              <a:rPr lang="es-ES" sz="2000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 para evaluar estos problemas</a:t>
            </a:r>
            <a:r>
              <a:rPr lang="es-ES" sz="1050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(2)</a:t>
            </a:r>
            <a:endParaRPr sz="2000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" name="Google Shape;359;p2">
            <a:extLst>
              <a:ext uri="{FF2B5EF4-FFF2-40B4-BE49-F238E27FC236}">
                <a16:creationId xmlns:a16="http://schemas.microsoft.com/office/drawing/2014/main" id="{276133EB-EFCC-C467-43BA-6FCC1BC708CF}"/>
              </a:ext>
            </a:extLst>
          </p:cNvPr>
          <p:cNvSpPr txBox="1"/>
          <p:nvPr/>
        </p:nvSpPr>
        <p:spPr>
          <a:xfrm>
            <a:off x="262735" y="4210927"/>
            <a:ext cx="2283179" cy="1070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Alta prevalencia de otros problemas asociados al TEA</a:t>
            </a:r>
            <a:r>
              <a:rPr lang="es-ES" sz="1050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(1)</a:t>
            </a:r>
            <a:endParaRPr sz="2000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355;p2">
            <a:extLst>
              <a:ext uri="{FF2B5EF4-FFF2-40B4-BE49-F238E27FC236}">
                <a16:creationId xmlns:a16="http://schemas.microsoft.com/office/drawing/2014/main" id="{EBF4E6E6-CCC6-CB11-32F0-C31CD0CB24BE}"/>
              </a:ext>
            </a:extLst>
          </p:cNvPr>
          <p:cNvSpPr/>
          <p:nvPr/>
        </p:nvSpPr>
        <p:spPr>
          <a:xfrm>
            <a:off x="9709137" y="3816920"/>
            <a:ext cx="2304168" cy="1807348"/>
          </a:xfrm>
          <a:prstGeom prst="roundRect">
            <a:avLst/>
          </a:prstGeom>
          <a:solidFill>
            <a:srgbClr val="9FB7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 algn="ctr">
              <a:spcBef>
                <a:spcPts val="0"/>
              </a:spcBef>
              <a:buSzPts val="2400"/>
              <a:buNone/>
            </a:pPr>
            <a:endParaRPr lang="es-ES" sz="1600" kern="100" dirty="0">
              <a:effectLst/>
              <a:latin typeface="Georgia" panose="020405020504050203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57;p2">
            <a:extLst>
              <a:ext uri="{FF2B5EF4-FFF2-40B4-BE49-F238E27FC236}">
                <a16:creationId xmlns:a16="http://schemas.microsoft.com/office/drawing/2014/main" id="{3D1EFA90-7917-9C88-E148-8B3C2D8E1333}"/>
              </a:ext>
            </a:extLst>
          </p:cNvPr>
          <p:cNvSpPr txBox="1"/>
          <p:nvPr/>
        </p:nvSpPr>
        <p:spPr>
          <a:xfrm>
            <a:off x="9776790" y="3898715"/>
            <a:ext cx="2168861" cy="175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Necesidades detectadas por parte de los profesionales/ instituciones</a:t>
            </a:r>
            <a:r>
              <a:rPr lang="es-ES" sz="1050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(5)</a:t>
            </a:r>
            <a:endParaRPr sz="2000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" name="Google Shape;356;p2">
            <a:extLst>
              <a:ext uri="{FF2B5EF4-FFF2-40B4-BE49-F238E27FC236}">
                <a16:creationId xmlns:a16="http://schemas.microsoft.com/office/drawing/2014/main" id="{8656C133-EC02-1854-9AEF-98AAA6AAEE38}"/>
              </a:ext>
            </a:extLst>
          </p:cNvPr>
          <p:cNvSpPr/>
          <p:nvPr/>
        </p:nvSpPr>
        <p:spPr>
          <a:xfrm>
            <a:off x="4967979" y="3816920"/>
            <a:ext cx="2304168" cy="1807348"/>
          </a:xfrm>
          <a:prstGeom prst="roundRect">
            <a:avLst/>
          </a:prstGeom>
          <a:solidFill>
            <a:srgbClr val="9FB7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ráfico 16" descr="Lupa con relleno sólido">
            <a:extLst>
              <a:ext uri="{FF2B5EF4-FFF2-40B4-BE49-F238E27FC236}">
                <a16:creationId xmlns:a16="http://schemas.microsoft.com/office/drawing/2014/main" id="{0D829C46-C717-EAAF-5BE9-2B77AD39A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95557" y="3341006"/>
            <a:ext cx="914400" cy="914400"/>
          </a:xfrm>
          <a:prstGeom prst="rect">
            <a:avLst/>
          </a:prstGeom>
        </p:spPr>
      </p:pic>
      <p:sp>
        <p:nvSpPr>
          <p:cNvPr id="2" name="Google Shape;355;p2">
            <a:extLst>
              <a:ext uri="{FF2B5EF4-FFF2-40B4-BE49-F238E27FC236}">
                <a16:creationId xmlns:a16="http://schemas.microsoft.com/office/drawing/2014/main" id="{2FD6E90B-AF09-117C-5494-C921796FCB60}"/>
              </a:ext>
            </a:extLst>
          </p:cNvPr>
          <p:cNvSpPr/>
          <p:nvPr/>
        </p:nvSpPr>
        <p:spPr>
          <a:xfrm>
            <a:off x="4667598" y="686520"/>
            <a:ext cx="2856803" cy="91222"/>
          </a:xfrm>
          <a:prstGeom prst="roundRect">
            <a:avLst/>
          </a:prstGeom>
          <a:solidFill>
            <a:srgbClr val="9FB7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 algn="ctr">
              <a:spcBef>
                <a:spcPts val="0"/>
              </a:spcBef>
              <a:buSzPts val="2400"/>
              <a:buNone/>
            </a:pPr>
            <a:endParaRPr lang="es-ES" sz="1600" kern="100" dirty="0">
              <a:effectLst/>
              <a:latin typeface="Georgia" panose="020405020504050203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52;p2">
            <a:extLst>
              <a:ext uri="{FF2B5EF4-FFF2-40B4-BE49-F238E27FC236}">
                <a16:creationId xmlns:a16="http://schemas.microsoft.com/office/drawing/2014/main" id="{42894BA2-7D3A-682A-9AEA-C2448F0D0561}"/>
              </a:ext>
            </a:extLst>
          </p:cNvPr>
          <p:cNvSpPr txBox="1"/>
          <p:nvPr/>
        </p:nvSpPr>
        <p:spPr>
          <a:xfrm>
            <a:off x="1087896" y="5512488"/>
            <a:ext cx="10146333" cy="1317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AutoNum type="arabicParenBoth"/>
            </a:pPr>
            <a:r>
              <a:rPr lang="es-ES" sz="1600" b="0" u="none" dirty="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APA, 2013; </a:t>
            </a:r>
            <a:r>
              <a:rPr lang="es-ES" sz="1600" b="0" u="none" dirty="0" err="1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Gillberg</a:t>
            </a:r>
            <a:r>
              <a:rPr lang="es-ES" sz="1600" b="0" u="none" dirty="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600" b="0" i="1" u="none" dirty="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et al</a:t>
            </a:r>
            <a:r>
              <a:rPr lang="es-ES" sz="1600" b="0" u="none" dirty="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., 2016; </a:t>
            </a:r>
            <a:r>
              <a:rPr lang="es-ES" sz="1600" b="0" u="none" dirty="0" err="1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Margari</a:t>
            </a:r>
            <a:r>
              <a:rPr lang="es-ES" sz="1600" b="0" u="none" dirty="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600" b="0" i="1" u="none" dirty="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et al</a:t>
            </a:r>
            <a:r>
              <a:rPr lang="es-ES" sz="1600" b="0" u="none" dirty="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., 2019; </a:t>
            </a:r>
            <a:r>
              <a:rPr lang="es-ES" sz="1600" b="0" u="none" dirty="0" err="1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Sindermann</a:t>
            </a:r>
            <a:r>
              <a:rPr lang="es-ES" sz="1600" b="0" u="none" dirty="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600" b="0" i="1" u="none" dirty="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et al.,</a:t>
            </a:r>
            <a:r>
              <a:rPr lang="es-ES" sz="1600" b="0" u="none" dirty="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 2019. </a:t>
            </a:r>
            <a:endParaRPr sz="1600" b="0" u="none" dirty="0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AutoNum type="arabicParenBoth"/>
            </a:pPr>
            <a:r>
              <a:rPr lang="es-ES" sz="1600" b="0" u="none" dirty="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Ben-Sasson </a:t>
            </a:r>
            <a:r>
              <a:rPr lang="es-ES" sz="1600" b="0" i="1" u="none" dirty="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et al.,</a:t>
            </a:r>
            <a:r>
              <a:rPr lang="es-ES" sz="1600" b="0" u="none" dirty="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 2019; Danés, 2018 (TFM); </a:t>
            </a:r>
            <a:r>
              <a:rPr lang="es-ES" sz="1600" b="0" u="none" dirty="0" err="1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Helverschou</a:t>
            </a:r>
            <a:r>
              <a:rPr lang="es-ES" sz="1600" b="0" u="none" dirty="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600" b="0" i="1" u="none" dirty="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et al.,</a:t>
            </a:r>
            <a:r>
              <a:rPr lang="es-ES" sz="1600" b="0" u="none" dirty="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 2009; </a:t>
            </a:r>
            <a:r>
              <a:rPr lang="es-ES" sz="1600" b="0" u="none" dirty="0" err="1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Karlsson</a:t>
            </a:r>
            <a:r>
              <a:rPr lang="es-ES" sz="1600" b="0" u="none" dirty="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600" b="0" i="1" u="none" dirty="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et al.,</a:t>
            </a:r>
            <a:r>
              <a:rPr lang="es-ES" sz="1600" b="0" u="none" dirty="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 2013; Rodgers </a:t>
            </a:r>
            <a:r>
              <a:rPr lang="es-ES" sz="1600" b="0" i="1" u="none" dirty="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et al.,</a:t>
            </a:r>
            <a:r>
              <a:rPr lang="es-ES" sz="1600" b="0" u="none" dirty="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 2016, 2020.</a:t>
            </a:r>
            <a:endParaRPr sz="1600" b="0" u="none" dirty="0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28600" indent="-228600">
              <a:lnSpc>
                <a:spcPct val="90000"/>
              </a:lnSpc>
              <a:buClr>
                <a:srgbClr val="262626"/>
              </a:buClr>
              <a:buSzPts val="1200"/>
              <a:buFont typeface="Arial"/>
              <a:buAutoNum type="arabicParenBoth"/>
            </a:pPr>
            <a:r>
              <a:rPr lang="es-ES" sz="16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Ben-Sasson </a:t>
            </a:r>
            <a:r>
              <a:rPr lang="es-ES" sz="1600" i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et al.,</a:t>
            </a:r>
            <a:r>
              <a:rPr lang="es-ES" sz="16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2019.</a:t>
            </a:r>
            <a:endParaRPr lang="es-ES" sz="1000" b="0" u="none" dirty="0">
              <a:solidFill>
                <a:srgbClr val="262626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228600" indent="-228600">
              <a:lnSpc>
                <a:spcPct val="90000"/>
              </a:lnSpc>
              <a:buClr>
                <a:srgbClr val="262626"/>
              </a:buClr>
              <a:buSzPts val="1200"/>
              <a:buFont typeface="Arial"/>
              <a:buAutoNum type="arabicParenBoth"/>
            </a:pPr>
            <a:r>
              <a:rPr lang="es-ES" sz="1600" dirty="0">
                <a:latin typeface="Georgia" panose="02040502050405020303" pitchFamily="18" charset="0"/>
                <a:ea typeface="Calibri" panose="020F0502020204030204" pitchFamily="34" charset="0"/>
              </a:rPr>
              <a:t>Nieto, 2022</a:t>
            </a:r>
            <a:r>
              <a:rPr lang="es-ES" sz="16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; </a:t>
            </a:r>
            <a:r>
              <a:rPr lang="es-ES" sz="16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Nylander</a:t>
            </a:r>
            <a:r>
              <a:rPr lang="es-ES" sz="16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y </a:t>
            </a:r>
            <a:r>
              <a:rPr lang="es-ES" sz="16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Gillberg</a:t>
            </a:r>
            <a:r>
              <a:rPr lang="es-ES" sz="16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2001.</a:t>
            </a:r>
            <a:endParaRPr lang="es-ES" sz="16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AutoNum type="arabicParenBoth"/>
            </a:pPr>
            <a:r>
              <a:rPr lang="es-ES" sz="1600" b="0" u="none" dirty="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Belinchón </a:t>
            </a:r>
            <a:r>
              <a:rPr lang="es-ES" sz="1600" b="0" i="1" u="none" dirty="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et al., </a:t>
            </a:r>
            <a:r>
              <a:rPr lang="es-ES" sz="1600" b="0" u="none" dirty="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2008; Belinchón </a:t>
            </a:r>
            <a:r>
              <a:rPr lang="es-ES" sz="1600" b="0" i="1" u="none" dirty="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et </a:t>
            </a:r>
            <a:r>
              <a:rPr lang="es-ES" sz="1600" b="0" u="none" dirty="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al., 2015; Lugo-Marín </a:t>
            </a:r>
            <a:r>
              <a:rPr lang="es-ES" sz="1600" b="0" i="1" u="none" dirty="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et al.,</a:t>
            </a:r>
            <a:r>
              <a:rPr lang="es-ES" sz="1600" b="0" u="none" dirty="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 2019; </a:t>
            </a:r>
            <a:r>
              <a:rPr lang="es-ES" sz="1600" b="0" u="none" dirty="0" err="1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Micai</a:t>
            </a:r>
            <a:r>
              <a:rPr lang="es-ES" sz="1600" b="0" u="none" dirty="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600" b="0" i="1" u="none" dirty="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et al.,</a:t>
            </a:r>
            <a:r>
              <a:rPr lang="es-ES" sz="1600" b="0" u="none" dirty="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 2021.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3B87968-17A8-BA7C-7F92-724083BAE5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2355" y="-96568"/>
            <a:ext cx="2189066" cy="960778"/>
          </a:xfrm>
          <a:prstGeom prst="rect">
            <a:avLst/>
          </a:prstGeom>
        </p:spPr>
      </p:pic>
      <p:sp>
        <p:nvSpPr>
          <p:cNvPr id="12" name="Google Shape;345;p2">
            <a:extLst>
              <a:ext uri="{FF2B5EF4-FFF2-40B4-BE49-F238E27FC236}">
                <a16:creationId xmlns:a16="http://schemas.microsoft.com/office/drawing/2014/main" id="{A874CFED-0C1A-A88F-2ED2-A47E30CE6C08}"/>
              </a:ext>
            </a:extLst>
          </p:cNvPr>
          <p:cNvSpPr txBox="1">
            <a:spLocks/>
          </p:cNvSpPr>
          <p:nvPr/>
        </p:nvSpPr>
        <p:spPr>
          <a:xfrm>
            <a:off x="5212118" y="3914271"/>
            <a:ext cx="1815890" cy="1651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SzPts val="2400"/>
              <a:buNone/>
            </a:pPr>
            <a:r>
              <a:rPr lang="es-ES" sz="2000" dirty="0">
                <a:solidFill>
                  <a:schemeClr val="tx1"/>
                </a:solidFill>
                <a:latin typeface="Georgia" panose="02040502050405020303" pitchFamily="18" charset="0"/>
              </a:rPr>
              <a:t>Padres y/o profesores informan sobre sus problemas de salud física y mental</a:t>
            </a:r>
            <a:r>
              <a:rPr lang="es-ES" sz="1050" dirty="0">
                <a:solidFill>
                  <a:schemeClr val="tx1"/>
                </a:solidFill>
                <a:latin typeface="Georgia"/>
                <a:sym typeface="Arial"/>
              </a:rPr>
              <a:t>(3)</a:t>
            </a:r>
          </a:p>
        </p:txBody>
      </p:sp>
      <p:sp>
        <p:nvSpPr>
          <p:cNvPr id="18" name="Google Shape;345;p2">
            <a:extLst>
              <a:ext uri="{FF2B5EF4-FFF2-40B4-BE49-F238E27FC236}">
                <a16:creationId xmlns:a16="http://schemas.microsoft.com/office/drawing/2014/main" id="{D38656C3-7146-EC7B-8985-D9A287A60AB5}"/>
              </a:ext>
            </a:extLst>
          </p:cNvPr>
          <p:cNvSpPr txBox="1">
            <a:spLocks/>
          </p:cNvSpPr>
          <p:nvPr/>
        </p:nvSpPr>
        <p:spPr>
          <a:xfrm>
            <a:off x="7579202" y="4335846"/>
            <a:ext cx="1815890" cy="881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SzPts val="2400"/>
              <a:buNone/>
            </a:pPr>
            <a:r>
              <a:rPr lang="es-ES" sz="20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P</a:t>
            </a:r>
            <a:r>
              <a:rPr lang="es-ES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eculiaridades cognitivas y lingüísticas</a:t>
            </a:r>
            <a:r>
              <a:rPr lang="es-ES" sz="1050" dirty="0">
                <a:solidFill>
                  <a:schemeClr val="tx1"/>
                </a:solidFill>
                <a:latin typeface="Georgia"/>
                <a:sym typeface="Arial"/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124365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 animBg="1"/>
      <p:bldP spid="14" grpId="0"/>
      <p:bldP spid="15" grpId="0" animBg="1"/>
      <p:bldP spid="13" grpId="0" animBg="1"/>
      <p:bldP spid="12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E385468A-0354-AE5C-74DB-C9027D2D1C8A}"/>
              </a:ext>
            </a:extLst>
          </p:cNvPr>
          <p:cNvSpPr txBox="1">
            <a:spLocks/>
          </p:cNvSpPr>
          <p:nvPr/>
        </p:nvSpPr>
        <p:spPr>
          <a:xfrm>
            <a:off x="657352" y="1453799"/>
            <a:ext cx="4070426" cy="3651665"/>
          </a:xfrm>
          <a:prstGeom prst="ellipse">
            <a:avLst/>
          </a:prstGeom>
          <a:ln>
            <a:solidFill>
              <a:srgbClr val="9FB7B9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/>
              <a:t> </a:t>
            </a:r>
            <a:endParaRPr lang="es-ES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48B1E696-5EDC-2425-0CCC-A59DE8B58D6C}"/>
              </a:ext>
            </a:extLst>
          </p:cNvPr>
          <p:cNvSpPr txBox="1">
            <a:spLocks/>
          </p:cNvSpPr>
          <p:nvPr/>
        </p:nvSpPr>
        <p:spPr>
          <a:xfrm>
            <a:off x="4273786" y="1457797"/>
            <a:ext cx="4070426" cy="3651664"/>
          </a:xfrm>
          <a:prstGeom prst="ellipse">
            <a:avLst/>
          </a:prstGeom>
          <a:ln>
            <a:solidFill>
              <a:srgbClr val="3B74A1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/>
              <a:t> </a:t>
            </a:r>
            <a:endParaRPr lang="es-ES" dirty="0"/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29BF5700-68D2-E084-73E2-39EDA2E9C059}"/>
              </a:ext>
            </a:extLst>
          </p:cNvPr>
          <p:cNvSpPr txBox="1">
            <a:spLocks/>
          </p:cNvSpPr>
          <p:nvPr/>
        </p:nvSpPr>
        <p:spPr>
          <a:xfrm>
            <a:off x="7932914" y="1465864"/>
            <a:ext cx="4209730" cy="3651665"/>
          </a:xfrm>
          <a:prstGeom prst="ellipse">
            <a:avLst/>
          </a:prstGeom>
          <a:ln>
            <a:solidFill>
              <a:srgbClr val="002060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/>
              <a:t> </a:t>
            </a:r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0A049A2-D096-8CE6-6FCA-92CEF2637F1D}"/>
              </a:ext>
            </a:extLst>
          </p:cNvPr>
          <p:cNvSpPr txBox="1"/>
          <p:nvPr/>
        </p:nvSpPr>
        <p:spPr>
          <a:xfrm>
            <a:off x="1029900" y="1672272"/>
            <a:ext cx="332533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Trabajar la </a:t>
            </a:r>
            <a:r>
              <a:rPr lang="es-E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adaptación de herramientas para detectar y diagnosticar problemas clínicos </a:t>
            </a:r>
            <a:r>
              <a:rPr lang="es-E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de </a:t>
            </a:r>
            <a:r>
              <a:rPr lang="es-E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salud mental asociados</a:t>
            </a:r>
            <a:r>
              <a:rPr lang="es-E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al TEA</a:t>
            </a:r>
            <a:endParaRPr lang="es-ES" sz="24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006580C-E0A5-F8F5-E0DA-FDF8B38D2147}"/>
              </a:ext>
            </a:extLst>
          </p:cNvPr>
          <p:cNvSpPr txBox="1"/>
          <p:nvPr/>
        </p:nvSpPr>
        <p:spPr>
          <a:xfrm>
            <a:off x="8489071" y="1629780"/>
            <a:ext cx="322946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effectLst/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Aumentar l</a:t>
            </a:r>
            <a:r>
              <a:rPr lang="es-ES" sz="2400" b="0" dirty="0">
                <a:effectLst/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es-ES" sz="2400" b="1" dirty="0">
                <a:effectLst/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formación y especialización en TEA de los profesionales </a:t>
            </a:r>
            <a:r>
              <a:rPr lang="es-ES" sz="2400" b="0" dirty="0">
                <a:effectLst/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vinculados a disciplinas afines a la atención en salud  mental</a:t>
            </a:r>
            <a:endParaRPr lang="es-ES" sz="2400" b="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67DFF9F-6B7B-351F-231D-F53EFD2C0998}"/>
              </a:ext>
            </a:extLst>
          </p:cNvPr>
          <p:cNvSpPr txBox="1"/>
          <p:nvPr/>
        </p:nvSpPr>
        <p:spPr>
          <a:xfrm>
            <a:off x="4872637" y="1576824"/>
            <a:ext cx="291541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Mejorar la </a:t>
            </a:r>
            <a:r>
              <a:rPr lang="es-E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atención e intervención interdisciplinar y especializada </a:t>
            </a:r>
            <a:r>
              <a:rPr lang="es-E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en </a:t>
            </a:r>
            <a:r>
              <a:rPr lang="es-E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salud mental </a:t>
            </a:r>
            <a:r>
              <a:rPr lang="es-E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de las personas con diagnósticos de TEA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2106227-13B0-DC26-9D67-3E10A06CF388}"/>
              </a:ext>
            </a:extLst>
          </p:cNvPr>
          <p:cNvSpPr txBox="1"/>
          <p:nvPr/>
        </p:nvSpPr>
        <p:spPr>
          <a:xfrm>
            <a:off x="1029900" y="5427932"/>
            <a:ext cx="119283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Georgia"/>
              </a:rPr>
              <a:t>Belinchón, M., Hernández, JM. y Sotillo, M. (2008). </a:t>
            </a:r>
            <a:r>
              <a:rPr lang="es-ES" sz="1600" i="1" dirty="0">
                <a:latin typeface="Georgia"/>
              </a:rPr>
              <a:t>Personas con síndrome de Asperger</a:t>
            </a:r>
            <a:r>
              <a:rPr lang="es-ES" sz="1600" dirty="0">
                <a:latin typeface="Georgia"/>
              </a:rPr>
              <a:t>. CPA-UAM.</a:t>
            </a:r>
          </a:p>
          <a:p>
            <a:r>
              <a:rPr lang="es-ES" sz="1600" dirty="0">
                <a:latin typeface="Georgia"/>
              </a:rPr>
              <a:t>Confederación Autismo España (Hernández </a:t>
            </a:r>
            <a:r>
              <a:rPr lang="es-ES" sz="1600" dirty="0" err="1">
                <a:latin typeface="Georgia"/>
              </a:rPr>
              <a:t>Layna</a:t>
            </a:r>
            <a:r>
              <a:rPr lang="es-ES" sz="1600" dirty="0">
                <a:latin typeface="Georgia"/>
              </a:rPr>
              <a:t> </a:t>
            </a:r>
            <a:r>
              <a:rPr lang="es-ES" sz="1600" i="1" dirty="0">
                <a:latin typeface="Georgia"/>
              </a:rPr>
              <a:t>et al., </a:t>
            </a:r>
            <a:r>
              <a:rPr lang="es-ES" sz="1600" dirty="0">
                <a:latin typeface="Georgia"/>
              </a:rPr>
              <a:t>2021).</a:t>
            </a:r>
          </a:p>
        </p:txBody>
      </p:sp>
      <p:sp>
        <p:nvSpPr>
          <p:cNvPr id="13" name="Google Shape;357;p2">
            <a:extLst>
              <a:ext uri="{FF2B5EF4-FFF2-40B4-BE49-F238E27FC236}">
                <a16:creationId xmlns:a16="http://schemas.microsoft.com/office/drawing/2014/main" id="{C203FFAF-1330-26B3-249B-5F84D976B368}"/>
              </a:ext>
            </a:extLst>
          </p:cNvPr>
          <p:cNvSpPr txBox="1"/>
          <p:nvPr/>
        </p:nvSpPr>
        <p:spPr>
          <a:xfrm>
            <a:off x="2048245" y="188501"/>
            <a:ext cx="7410633" cy="1040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Necesidades detectadas por parte de profesionales/instituciones</a:t>
            </a:r>
            <a:endParaRPr sz="3200" b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4" name="Gráfico 13" descr="Lupa con relleno sólido">
            <a:extLst>
              <a:ext uri="{FF2B5EF4-FFF2-40B4-BE49-F238E27FC236}">
                <a16:creationId xmlns:a16="http://schemas.microsoft.com/office/drawing/2014/main" id="{65E0DE7A-5CCD-FC22-E4FC-7242648BE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1029900" y="206394"/>
            <a:ext cx="1018345" cy="101834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DEA8180-A747-0C41-E6DF-B2FE26650D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2355" y="-96568"/>
            <a:ext cx="2189066" cy="96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0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55;p2">
            <a:extLst>
              <a:ext uri="{FF2B5EF4-FFF2-40B4-BE49-F238E27FC236}">
                <a16:creationId xmlns:a16="http://schemas.microsoft.com/office/drawing/2014/main" id="{A6E0276B-8392-1B83-C0C6-2764BAB0BA75}"/>
              </a:ext>
            </a:extLst>
          </p:cNvPr>
          <p:cNvSpPr/>
          <p:nvPr/>
        </p:nvSpPr>
        <p:spPr>
          <a:xfrm>
            <a:off x="4694430" y="966238"/>
            <a:ext cx="2856803" cy="91222"/>
          </a:xfrm>
          <a:prstGeom prst="roundRect">
            <a:avLst/>
          </a:prstGeom>
          <a:solidFill>
            <a:srgbClr val="9FB7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 algn="ctr">
              <a:spcBef>
                <a:spcPts val="0"/>
              </a:spcBef>
              <a:buSzPts val="2400"/>
              <a:buNone/>
            </a:pPr>
            <a:endParaRPr lang="es-ES" sz="1600" kern="100" dirty="0">
              <a:effectLst/>
              <a:latin typeface="Georgia" panose="020405020504050203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47;p2">
            <a:extLst>
              <a:ext uri="{FF2B5EF4-FFF2-40B4-BE49-F238E27FC236}">
                <a16:creationId xmlns:a16="http://schemas.microsoft.com/office/drawing/2014/main" id="{1B5D55C4-8415-B28B-D868-108726D73029}"/>
              </a:ext>
            </a:extLst>
          </p:cNvPr>
          <p:cNvSpPr txBox="1">
            <a:spLocks/>
          </p:cNvSpPr>
          <p:nvPr/>
        </p:nvSpPr>
        <p:spPr>
          <a:xfrm>
            <a:off x="4694430" y="421101"/>
            <a:ext cx="2932742" cy="54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SzPts val="2800"/>
            </a:pPr>
            <a:r>
              <a:rPr lang="es-ES" sz="3200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Antecedentes</a:t>
            </a:r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8815442-CC57-3DF6-2B7A-ACAFF72CF97B}"/>
              </a:ext>
            </a:extLst>
          </p:cNvPr>
          <p:cNvSpPr txBox="1"/>
          <p:nvPr/>
        </p:nvSpPr>
        <p:spPr>
          <a:xfrm>
            <a:off x="1051646" y="3952770"/>
            <a:ext cx="788253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Danés, M., Botella, J., y Belinchón, M. (2023). </a:t>
            </a:r>
            <a:r>
              <a:rPr lang="es-ES" sz="2400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Validity</a:t>
            </a:r>
            <a:r>
              <a:rPr lang="es-ES" sz="24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s-ES" sz="2400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of</a:t>
            </a:r>
            <a:r>
              <a:rPr lang="es-ES" sz="24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s-ES" sz="2400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self-reports</a:t>
            </a:r>
            <a:r>
              <a:rPr lang="es-ES" sz="24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s-ES" sz="2400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provided</a:t>
            </a:r>
            <a:r>
              <a:rPr lang="es-ES" sz="24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s-ES" sz="2400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by</a:t>
            </a:r>
            <a:r>
              <a:rPr lang="es-ES" sz="24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s-ES" sz="2400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people</a:t>
            </a:r>
            <a:r>
              <a:rPr lang="es-ES" sz="24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s-ES" sz="2400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with</a:t>
            </a:r>
            <a:r>
              <a:rPr lang="es-ES" sz="24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s-ES" sz="2400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autism</a:t>
            </a:r>
            <a:r>
              <a:rPr lang="es-ES" sz="24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s-ES" sz="2400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spectrum</a:t>
            </a:r>
            <a:r>
              <a:rPr lang="es-ES" sz="24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s-ES" sz="2400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disorder</a:t>
            </a:r>
            <a:r>
              <a:rPr lang="es-ES" sz="24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s-ES" sz="2400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without</a:t>
            </a:r>
            <a:r>
              <a:rPr lang="es-ES" sz="24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s-ES" sz="2400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intellectual</a:t>
            </a:r>
            <a:r>
              <a:rPr lang="es-ES" sz="24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s-ES" sz="2400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disability</a:t>
            </a:r>
            <a:r>
              <a:rPr lang="es-ES" sz="24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: a meta-</a:t>
            </a:r>
            <a:r>
              <a:rPr lang="es-ES" sz="2400" b="0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analysis</a:t>
            </a:r>
            <a:r>
              <a:rPr lang="es-ES" sz="24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. </a:t>
            </a:r>
            <a:r>
              <a:rPr lang="es-ES" sz="2400" b="0" i="1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Anales de Psicología/</a:t>
            </a:r>
            <a:r>
              <a:rPr lang="es-ES" sz="2400" b="0" i="1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Annals</a:t>
            </a:r>
            <a:r>
              <a:rPr lang="es-ES" sz="2400" b="0" i="1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s-ES" sz="2400" b="0" i="1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of</a:t>
            </a:r>
            <a:r>
              <a:rPr lang="es-ES" sz="2400" b="0" i="1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s-ES" sz="2400" b="0" i="1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Psychology</a:t>
            </a:r>
            <a:r>
              <a:rPr lang="es-ES" sz="24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, </a:t>
            </a:r>
            <a:r>
              <a:rPr lang="es-ES" sz="2400" b="0" i="1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39</a:t>
            </a:r>
            <a:r>
              <a:rPr lang="es-ES" sz="24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(1), 88-99.</a:t>
            </a:r>
            <a:endParaRPr lang="es-ES" sz="2400" dirty="0">
              <a:latin typeface="Georgia" panose="02040502050405020303" pitchFamily="18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99F0EAE0-0918-306C-D102-3309470D1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3058" y="1283977"/>
            <a:ext cx="2208197" cy="271499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F983D14-58EF-2FB0-B255-2F1A67815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8743" y="3998973"/>
            <a:ext cx="2302512" cy="1731447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18BF99C7-D18B-4C7B-1009-8F9EBC6B4C71}"/>
              </a:ext>
            </a:extLst>
          </p:cNvPr>
          <p:cNvSpPr txBox="1"/>
          <p:nvPr/>
        </p:nvSpPr>
        <p:spPr>
          <a:xfrm>
            <a:off x="1051647" y="1487313"/>
            <a:ext cx="788253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Belinchón, M., Blas, N., y Muñoz, J. (2015). Problemas clínicos que limitan la calidad de vida de los adolescentes y adultos con TEA y alto funcionamiento (Síndrome de Asperger): hacia una prueba de autoinforme. </a:t>
            </a:r>
            <a:r>
              <a:rPr lang="es-ES" sz="2400" b="0" i="1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Maremagnum</a:t>
            </a:r>
            <a:r>
              <a:rPr lang="es-ES" sz="2400" b="0" i="1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: publicación galega sobre os trastornos do espectro autista</a:t>
            </a:r>
            <a:r>
              <a:rPr lang="es-ES" sz="24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, (19), 133-145.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A906373-B70C-5E42-3E8E-FBABA6D3C6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2355" y="-96568"/>
            <a:ext cx="2189066" cy="960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386;p4">
            <a:extLst>
              <a:ext uri="{FF2B5EF4-FFF2-40B4-BE49-F238E27FC236}">
                <a16:creationId xmlns:a16="http://schemas.microsoft.com/office/drawing/2014/main" id="{5B2E5033-BC40-C00B-A748-96E36E6F0D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7062" y="436054"/>
            <a:ext cx="10184938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Georgia"/>
              <a:buNone/>
            </a:pPr>
            <a:r>
              <a:rPr lang="es-ES" sz="3200" dirty="0">
                <a:latin typeface="Georgia"/>
                <a:ea typeface="Georgia"/>
                <a:cs typeface="Georgia"/>
                <a:sym typeface="Georgia"/>
              </a:rPr>
              <a:t> </a:t>
            </a:r>
            <a:r>
              <a:rPr lang="es-ES" sz="3200" b="1" dirty="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Diseño y validación del </a:t>
            </a:r>
            <a:br>
              <a:rPr lang="es-ES" sz="3200" b="1" dirty="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s-ES" sz="3200" b="1" dirty="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AP</a:t>
            </a:r>
            <a:r>
              <a:rPr lang="es-ES" sz="3200" b="1" dirty="0">
                <a:solidFill>
                  <a:srgbClr val="262626"/>
                </a:solidFill>
                <a:latin typeface="Georgia"/>
                <a:sym typeface="Georgia"/>
              </a:rPr>
              <a:t>C-</a:t>
            </a:r>
            <a:r>
              <a:rPr lang="es-ES" sz="3200" b="1" dirty="0" err="1">
                <a:solidFill>
                  <a:srgbClr val="262626"/>
                </a:solidFill>
                <a:latin typeface="Georgia"/>
                <a:sym typeface="Georgia"/>
              </a:rPr>
              <a:t>T</a:t>
            </a:r>
            <a:r>
              <a:rPr lang="es-ES" sz="3200" b="1" dirty="0" err="1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EAnoDI</a:t>
            </a:r>
            <a:r>
              <a:rPr lang="es-ES" sz="3200" b="1" dirty="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: Fases</a:t>
            </a:r>
            <a:endParaRPr sz="3200" dirty="0"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47" name="Google Shape;387;p4">
            <a:extLst>
              <a:ext uri="{FF2B5EF4-FFF2-40B4-BE49-F238E27FC236}">
                <a16:creationId xmlns:a16="http://schemas.microsoft.com/office/drawing/2014/main" id="{D3509775-F777-6D04-C3D5-7A9FEB059462}"/>
              </a:ext>
            </a:extLst>
          </p:cNvPr>
          <p:cNvCxnSpPr/>
          <p:nvPr/>
        </p:nvCxnSpPr>
        <p:spPr>
          <a:xfrm>
            <a:off x="10054965" y="2315598"/>
            <a:ext cx="0" cy="231415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8" name="Google Shape;388;p4">
            <a:extLst>
              <a:ext uri="{FF2B5EF4-FFF2-40B4-BE49-F238E27FC236}">
                <a16:creationId xmlns:a16="http://schemas.microsoft.com/office/drawing/2014/main" id="{2617F3B1-69BC-7585-002F-12D25D1274B5}"/>
              </a:ext>
            </a:extLst>
          </p:cNvPr>
          <p:cNvCxnSpPr/>
          <p:nvPr/>
        </p:nvCxnSpPr>
        <p:spPr>
          <a:xfrm>
            <a:off x="6119117" y="2316301"/>
            <a:ext cx="0" cy="231415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9" name="Google Shape;389;p4">
            <a:extLst>
              <a:ext uri="{FF2B5EF4-FFF2-40B4-BE49-F238E27FC236}">
                <a16:creationId xmlns:a16="http://schemas.microsoft.com/office/drawing/2014/main" id="{BC8B642B-48CE-8956-AFD5-60B3332775AD}"/>
              </a:ext>
            </a:extLst>
          </p:cNvPr>
          <p:cNvSpPr/>
          <p:nvPr/>
        </p:nvSpPr>
        <p:spPr>
          <a:xfrm>
            <a:off x="8585549" y="2631082"/>
            <a:ext cx="2975578" cy="623712"/>
          </a:xfrm>
          <a:prstGeom prst="rect">
            <a:avLst/>
          </a:prstGeom>
          <a:solidFill>
            <a:srgbClr val="9FB7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390;p4">
            <a:extLst>
              <a:ext uri="{FF2B5EF4-FFF2-40B4-BE49-F238E27FC236}">
                <a16:creationId xmlns:a16="http://schemas.microsoft.com/office/drawing/2014/main" id="{3D39FE41-9BAF-B04E-8CEE-6039A3958F53}"/>
              </a:ext>
            </a:extLst>
          </p:cNvPr>
          <p:cNvSpPr/>
          <p:nvPr/>
        </p:nvSpPr>
        <p:spPr>
          <a:xfrm>
            <a:off x="4641842" y="2631081"/>
            <a:ext cx="2975578" cy="623713"/>
          </a:xfrm>
          <a:prstGeom prst="rect">
            <a:avLst/>
          </a:prstGeom>
          <a:solidFill>
            <a:srgbClr val="9FB7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391;p4">
            <a:extLst>
              <a:ext uri="{FF2B5EF4-FFF2-40B4-BE49-F238E27FC236}">
                <a16:creationId xmlns:a16="http://schemas.microsoft.com/office/drawing/2014/main" id="{954DCAF9-3CE3-7989-FDA9-017AB6CA6EC8}"/>
              </a:ext>
            </a:extLst>
          </p:cNvPr>
          <p:cNvSpPr/>
          <p:nvPr/>
        </p:nvSpPr>
        <p:spPr>
          <a:xfrm>
            <a:off x="796208" y="2631612"/>
            <a:ext cx="2975578" cy="607884"/>
          </a:xfrm>
          <a:prstGeom prst="rect">
            <a:avLst/>
          </a:prstGeom>
          <a:solidFill>
            <a:srgbClr val="9FB7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392;p4">
            <a:extLst>
              <a:ext uri="{FF2B5EF4-FFF2-40B4-BE49-F238E27FC236}">
                <a16:creationId xmlns:a16="http://schemas.microsoft.com/office/drawing/2014/main" id="{75EFB77F-F3F3-B0CC-7FAE-5B31AD0C11BC}"/>
              </a:ext>
            </a:extLst>
          </p:cNvPr>
          <p:cNvSpPr txBox="1">
            <a:spLocks/>
          </p:cNvSpPr>
          <p:nvPr/>
        </p:nvSpPr>
        <p:spPr>
          <a:xfrm>
            <a:off x="793189" y="1469069"/>
            <a:ext cx="2975578" cy="868183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0800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3F3F3F"/>
              </a:buClr>
              <a:buSzPts val="1800"/>
              <a:buFont typeface="Arial" panose="020B0604020202020204" pitchFamily="34" charset="0"/>
              <a:buNone/>
            </a:pPr>
            <a:r>
              <a:rPr lang="pt-BR" b="1" dirty="0" err="1">
                <a:latin typeface="Georgia"/>
                <a:ea typeface="Georgia"/>
                <a:cs typeface="Georgia"/>
                <a:sym typeface="Georgia"/>
              </a:rPr>
              <a:t>Juicios</a:t>
            </a:r>
            <a:r>
              <a:rPr lang="pt-BR" b="1" dirty="0">
                <a:latin typeface="Georgia"/>
                <a:ea typeface="Georgia"/>
                <a:cs typeface="Georgia"/>
                <a:sym typeface="Georgia"/>
              </a:rPr>
              <a:t> de expertos </a:t>
            </a:r>
            <a:r>
              <a:rPr lang="pt-BR" sz="1600" b="1" dirty="0">
                <a:latin typeface="Georgia"/>
                <a:ea typeface="Georgia"/>
                <a:cs typeface="Georgia"/>
                <a:sym typeface="Georgia"/>
              </a:rPr>
              <a:t>(n=12)</a:t>
            </a:r>
            <a:endParaRPr lang="pt-BR" sz="14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3" name="Google Shape;393;p4">
            <a:extLst>
              <a:ext uri="{FF2B5EF4-FFF2-40B4-BE49-F238E27FC236}">
                <a16:creationId xmlns:a16="http://schemas.microsoft.com/office/drawing/2014/main" id="{C89B62A6-1FE0-996F-FA56-6A50508F82AD}"/>
              </a:ext>
            </a:extLst>
          </p:cNvPr>
          <p:cNvSpPr txBox="1">
            <a:spLocks/>
          </p:cNvSpPr>
          <p:nvPr/>
        </p:nvSpPr>
        <p:spPr>
          <a:xfrm>
            <a:off x="4631328" y="1428493"/>
            <a:ext cx="2975578" cy="894820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0800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3F3F3F"/>
              </a:buClr>
              <a:buSzPts val="1800"/>
              <a:buFont typeface="Arial" panose="020B0604020202020204" pitchFamily="34" charset="0"/>
              <a:buNone/>
            </a:pPr>
            <a:r>
              <a:rPr lang="pt-BR" b="1" dirty="0" err="1">
                <a:latin typeface="Georgia"/>
                <a:ea typeface="Georgia"/>
                <a:cs typeface="Georgia"/>
                <a:sym typeface="Georgia"/>
              </a:rPr>
              <a:t>Pilotaje</a:t>
            </a:r>
            <a:r>
              <a:rPr lang="pt-BR" b="1" dirty="0">
                <a:latin typeface="Georgia"/>
                <a:ea typeface="Georgia"/>
                <a:cs typeface="Georgia"/>
                <a:sym typeface="Georgia"/>
              </a:rPr>
              <a:t> </a:t>
            </a:r>
            <a:endParaRPr lang="pt-BR" dirty="0"/>
          </a:p>
          <a:p>
            <a:pPr marL="0" indent="0" algn="ctr">
              <a:spcBef>
                <a:spcPts val="0"/>
              </a:spcBef>
              <a:buClr>
                <a:srgbClr val="3F3F3F"/>
              </a:buClr>
              <a:buSzPts val="1800"/>
              <a:buFont typeface="Arial" panose="020B0604020202020204" pitchFamily="34" charset="0"/>
              <a:buNone/>
            </a:pPr>
            <a:r>
              <a:rPr lang="pt-BR" b="1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pt-BR" sz="1600" b="1" dirty="0">
                <a:latin typeface="Georgia"/>
                <a:ea typeface="Georgia"/>
                <a:cs typeface="Georgia"/>
                <a:sym typeface="Georgia"/>
              </a:rPr>
              <a:t>(n=8 TEA-</a:t>
            </a:r>
            <a:r>
              <a:rPr lang="pt-BR" sz="1600" b="1" dirty="0" err="1">
                <a:latin typeface="Georgia"/>
                <a:ea typeface="Georgia"/>
                <a:cs typeface="Georgia"/>
                <a:sym typeface="Georgia"/>
              </a:rPr>
              <a:t>noDI</a:t>
            </a:r>
            <a:r>
              <a:rPr lang="pt-BR" sz="1600" b="1" dirty="0">
                <a:latin typeface="Georgia"/>
                <a:ea typeface="Georgia"/>
                <a:cs typeface="Georgia"/>
                <a:sym typeface="Georgia"/>
              </a:rPr>
              <a:t>)</a:t>
            </a:r>
            <a:endParaRPr lang="pt-BR" sz="14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4" name="Google Shape;394;p4">
            <a:extLst>
              <a:ext uri="{FF2B5EF4-FFF2-40B4-BE49-F238E27FC236}">
                <a16:creationId xmlns:a16="http://schemas.microsoft.com/office/drawing/2014/main" id="{86E67E3E-5FA7-4749-C94F-21F99779AA61}"/>
              </a:ext>
            </a:extLst>
          </p:cNvPr>
          <p:cNvSpPr txBox="1">
            <a:spLocks/>
          </p:cNvSpPr>
          <p:nvPr/>
        </p:nvSpPr>
        <p:spPr>
          <a:xfrm>
            <a:off x="8566365" y="1427968"/>
            <a:ext cx="2977200" cy="895698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0800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3F3F3F"/>
              </a:buClr>
              <a:buSzPts val="1800"/>
              <a:buFont typeface="Arial" panose="020B0604020202020204" pitchFamily="34" charset="0"/>
              <a:buNone/>
            </a:pPr>
            <a:r>
              <a:rPr lang="es-ES" b="1" dirty="0">
                <a:latin typeface="Georgia"/>
                <a:ea typeface="Georgia"/>
                <a:cs typeface="Georgia"/>
                <a:sym typeface="Georgia"/>
              </a:rPr>
              <a:t>Validación</a:t>
            </a:r>
          </a:p>
          <a:p>
            <a:pPr marL="0" indent="0" algn="ctr">
              <a:spcBef>
                <a:spcPts val="0"/>
              </a:spcBef>
              <a:buClr>
                <a:srgbClr val="3F3F3F"/>
              </a:buClr>
              <a:buSzPts val="1800"/>
              <a:buFont typeface="Arial" panose="020B0604020202020204" pitchFamily="34" charset="0"/>
              <a:buNone/>
            </a:pPr>
            <a:endParaRPr lang="es-ES" sz="800" b="1" dirty="0">
              <a:latin typeface="Georgia"/>
              <a:ea typeface="Georgia"/>
              <a:cs typeface="Georgia"/>
              <a:sym typeface="Georgia"/>
            </a:endParaRPr>
          </a:p>
          <a:p>
            <a:pPr marL="0" indent="0" algn="ctr">
              <a:spcBef>
                <a:spcPts val="0"/>
              </a:spcBef>
              <a:buClr>
                <a:srgbClr val="3F3F3F"/>
              </a:buClr>
              <a:buSzPts val="1600"/>
              <a:buFont typeface="Arial" panose="020B0604020202020204" pitchFamily="34" charset="0"/>
              <a:buNone/>
            </a:pPr>
            <a:r>
              <a:rPr lang="es-ES" sz="1600" b="1" dirty="0">
                <a:latin typeface="Georgia"/>
                <a:ea typeface="Georgia"/>
                <a:cs typeface="Georgia"/>
                <a:sym typeface="Georgia"/>
              </a:rPr>
              <a:t>(n=227 TEA-</a:t>
            </a:r>
            <a:r>
              <a:rPr lang="es-ES" sz="1600" b="1" dirty="0" err="1">
                <a:latin typeface="Georgia"/>
                <a:ea typeface="Georgia"/>
                <a:cs typeface="Georgia"/>
                <a:sym typeface="Georgia"/>
              </a:rPr>
              <a:t>noDI</a:t>
            </a:r>
            <a:r>
              <a:rPr lang="es-ES" sz="1600" b="1" dirty="0">
                <a:latin typeface="Georgia"/>
                <a:ea typeface="Georgia"/>
                <a:cs typeface="Georgia"/>
                <a:sym typeface="Georgia"/>
              </a:rPr>
              <a:t>)</a:t>
            </a:r>
            <a:endParaRPr lang="es-ES" sz="14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Google Shape;395;p4">
            <a:extLst>
              <a:ext uri="{FF2B5EF4-FFF2-40B4-BE49-F238E27FC236}">
                <a16:creationId xmlns:a16="http://schemas.microsoft.com/office/drawing/2014/main" id="{C55B6F70-673E-82FB-FEF6-8999B8A3A956}"/>
              </a:ext>
            </a:extLst>
          </p:cNvPr>
          <p:cNvSpPr txBox="1"/>
          <p:nvPr/>
        </p:nvSpPr>
        <p:spPr>
          <a:xfrm>
            <a:off x="4657017" y="2735519"/>
            <a:ext cx="287796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31 ítems y 11 categorías</a:t>
            </a:r>
            <a:endParaRPr sz="2400" dirty="0"/>
          </a:p>
        </p:txBody>
      </p:sp>
      <p:sp>
        <p:nvSpPr>
          <p:cNvPr id="56" name="Google Shape;396;p4">
            <a:extLst>
              <a:ext uri="{FF2B5EF4-FFF2-40B4-BE49-F238E27FC236}">
                <a16:creationId xmlns:a16="http://schemas.microsoft.com/office/drawing/2014/main" id="{46202480-7D52-FC95-1CF1-6009C0EE2016}"/>
              </a:ext>
            </a:extLst>
          </p:cNvPr>
          <p:cNvSpPr txBox="1"/>
          <p:nvPr/>
        </p:nvSpPr>
        <p:spPr>
          <a:xfrm>
            <a:off x="841995" y="2547013"/>
            <a:ext cx="287796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40 ítems y 14 categorías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latin typeface="Georgia"/>
                <a:ea typeface="Georgia"/>
                <a:cs typeface="Georgia"/>
                <a:sym typeface="Georgia"/>
              </a:rPr>
              <a:t>(2 rondas)</a:t>
            </a:r>
            <a:endParaRPr sz="2000" dirty="0">
              <a:latin typeface="Georgia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58" name="Google Shape;398;p4">
            <a:extLst>
              <a:ext uri="{FF2B5EF4-FFF2-40B4-BE49-F238E27FC236}">
                <a16:creationId xmlns:a16="http://schemas.microsoft.com/office/drawing/2014/main" id="{0EEEB50A-3D98-6712-25C6-F20B1E9296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3341598"/>
              </p:ext>
            </p:extLst>
          </p:nvPr>
        </p:nvGraphicFramePr>
        <p:xfrm>
          <a:off x="427337" y="3689348"/>
          <a:ext cx="11393725" cy="182124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627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7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7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7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7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27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9575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Categorías clínicas incluidas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9FB7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u="none" strike="noStrike" cap="none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Alteraciones sensoriales</a:t>
                      </a:r>
                      <a:endParaRPr dirty="0"/>
                    </a:p>
                  </a:txBody>
                  <a:tcPr marL="91450" marR="91450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u="none" strike="noStrike" cap="none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Adicciones</a:t>
                      </a:r>
                      <a:endParaRPr dirty="0"/>
                    </a:p>
                  </a:txBody>
                  <a:tcPr marL="91450" marR="91450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u="none" strike="noStrike" cap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TOC</a:t>
                      </a:r>
                      <a:endParaRPr/>
                    </a:p>
                  </a:txBody>
                  <a:tcPr marL="91450" marR="91450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u="none" strike="noStrike" cap="none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Pensamiento autolítico</a:t>
                      </a:r>
                      <a:endParaRPr dirty="0"/>
                    </a:p>
                  </a:txBody>
                  <a:tcPr marL="91450" marR="91450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u="none" strike="noStrike" cap="none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Hipocondría</a:t>
                      </a:r>
                      <a:endParaRPr sz="1600" u="none" strike="noStrike" cap="none" dirty="0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u="none" strike="noStrike" cap="none" dirty="0" err="1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Tno</a:t>
                      </a:r>
                      <a:r>
                        <a:rPr lang="es-ES" sz="1600" u="none" strike="noStrike" cap="none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. alimentarios</a:t>
                      </a:r>
                      <a:endParaRPr dirty="0"/>
                    </a:p>
                  </a:txBody>
                  <a:tcPr marL="91450" marR="91450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u="none" strike="noStrike" cap="none" dirty="0" err="1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Tno</a:t>
                      </a:r>
                      <a:r>
                        <a:rPr lang="es-ES" sz="1600" u="none" strike="noStrike" cap="none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. psicótico</a:t>
                      </a:r>
                      <a:endParaRPr dirty="0"/>
                    </a:p>
                  </a:txBody>
                  <a:tcPr marL="91450" marR="91450" marT="45725" marB="457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2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u="none" strike="noStrike" cap="none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Problemas de sueño-vigilia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u="none" strike="noStrike" cap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Tno. disruptivo del control de impulsos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u="none" strike="noStrike" cap="none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Depresión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u="none" strike="noStrike" cap="none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Ansiedad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u="none" strike="noStrike" cap="none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Agitación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u="none" strike="noStrike" cap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Alteraciones en la atención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u="none" strike="noStrike" cap="none" dirty="0" err="1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Tno</a:t>
                      </a:r>
                      <a:r>
                        <a:rPr lang="es-ES" sz="1600" u="none" strike="noStrike" cap="none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. personalidad paranoide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9" name="Google Shape;399;p4">
            <a:extLst>
              <a:ext uri="{FF2B5EF4-FFF2-40B4-BE49-F238E27FC236}">
                <a16:creationId xmlns:a16="http://schemas.microsoft.com/office/drawing/2014/main" id="{984C57AE-92BB-A6CA-23F8-A4CAB9972AC0}"/>
              </a:ext>
            </a:extLst>
          </p:cNvPr>
          <p:cNvSpPr/>
          <p:nvPr/>
        </p:nvSpPr>
        <p:spPr>
          <a:xfrm>
            <a:off x="390978" y="1202735"/>
            <a:ext cx="796067" cy="567740"/>
          </a:xfrm>
          <a:prstGeom prst="ellipse">
            <a:avLst/>
          </a:prstGeom>
          <a:solidFill>
            <a:srgbClr val="9FB7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I</a:t>
            </a:r>
            <a:endParaRPr/>
          </a:p>
        </p:txBody>
      </p:sp>
      <p:sp>
        <p:nvSpPr>
          <p:cNvPr id="60" name="Google Shape;400;p4">
            <a:extLst>
              <a:ext uri="{FF2B5EF4-FFF2-40B4-BE49-F238E27FC236}">
                <a16:creationId xmlns:a16="http://schemas.microsoft.com/office/drawing/2014/main" id="{E9839CAC-C468-FA4D-A788-661CD71417F5}"/>
              </a:ext>
            </a:extLst>
          </p:cNvPr>
          <p:cNvSpPr/>
          <p:nvPr/>
        </p:nvSpPr>
        <p:spPr>
          <a:xfrm>
            <a:off x="4235551" y="1205245"/>
            <a:ext cx="796067" cy="567740"/>
          </a:xfrm>
          <a:prstGeom prst="ellipse">
            <a:avLst/>
          </a:prstGeom>
          <a:solidFill>
            <a:srgbClr val="9FB7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II</a:t>
            </a:r>
            <a:endParaRPr/>
          </a:p>
        </p:txBody>
      </p:sp>
      <p:sp>
        <p:nvSpPr>
          <p:cNvPr id="61" name="Google Shape;401;p4">
            <a:extLst>
              <a:ext uri="{FF2B5EF4-FFF2-40B4-BE49-F238E27FC236}">
                <a16:creationId xmlns:a16="http://schemas.microsoft.com/office/drawing/2014/main" id="{0829D36C-6A71-2189-4216-588BBB94A88C}"/>
              </a:ext>
            </a:extLst>
          </p:cNvPr>
          <p:cNvSpPr/>
          <p:nvPr/>
        </p:nvSpPr>
        <p:spPr>
          <a:xfrm>
            <a:off x="8168331" y="1205245"/>
            <a:ext cx="796067" cy="567740"/>
          </a:xfrm>
          <a:prstGeom prst="ellipse">
            <a:avLst/>
          </a:prstGeom>
          <a:solidFill>
            <a:srgbClr val="9FB7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III</a:t>
            </a:r>
            <a:endParaRPr/>
          </a:p>
        </p:txBody>
      </p:sp>
      <p:sp>
        <p:nvSpPr>
          <p:cNvPr id="62" name="Google Shape;402;p4">
            <a:extLst>
              <a:ext uri="{FF2B5EF4-FFF2-40B4-BE49-F238E27FC236}">
                <a16:creationId xmlns:a16="http://schemas.microsoft.com/office/drawing/2014/main" id="{609121FD-C2B2-FC6F-193D-718D39D24493}"/>
              </a:ext>
            </a:extLst>
          </p:cNvPr>
          <p:cNvSpPr txBox="1"/>
          <p:nvPr/>
        </p:nvSpPr>
        <p:spPr>
          <a:xfrm>
            <a:off x="1191568" y="5668572"/>
            <a:ext cx="9449624" cy="23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lang="es-ES" sz="1600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Danés </a:t>
            </a:r>
            <a:r>
              <a:rPr lang="es-ES" sz="1600" i="1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et al., </a:t>
            </a:r>
            <a:r>
              <a:rPr lang="es-ES" sz="1600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(2024) - </a:t>
            </a:r>
            <a:r>
              <a:rPr lang="es-ES" sz="1600" i="1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Siglo Cero</a:t>
            </a:r>
            <a:endParaRPr sz="1600" dirty="0"/>
          </a:p>
        </p:txBody>
      </p:sp>
      <p:sp>
        <p:nvSpPr>
          <p:cNvPr id="63" name="Google Shape;403;p4">
            <a:extLst>
              <a:ext uri="{FF2B5EF4-FFF2-40B4-BE49-F238E27FC236}">
                <a16:creationId xmlns:a16="http://schemas.microsoft.com/office/drawing/2014/main" id="{98EFF7CD-D904-85F1-5BDA-B4592AE8CA38}"/>
              </a:ext>
            </a:extLst>
          </p:cNvPr>
          <p:cNvSpPr/>
          <p:nvPr/>
        </p:nvSpPr>
        <p:spPr>
          <a:xfrm>
            <a:off x="9666120" y="5208376"/>
            <a:ext cx="388845" cy="604434"/>
          </a:xfrm>
          <a:prstGeom prst="mathMultiply">
            <a:avLst>
              <a:gd name="adj1" fmla="val 2352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4" name="Google Shape;406;p4">
            <a:extLst>
              <a:ext uri="{FF2B5EF4-FFF2-40B4-BE49-F238E27FC236}">
                <a16:creationId xmlns:a16="http://schemas.microsoft.com/office/drawing/2014/main" id="{0AF8F680-5D5F-AEFD-964F-41A0579E749D}"/>
              </a:ext>
            </a:extLst>
          </p:cNvPr>
          <p:cNvCxnSpPr/>
          <p:nvPr/>
        </p:nvCxnSpPr>
        <p:spPr>
          <a:xfrm>
            <a:off x="2164460" y="2339826"/>
            <a:ext cx="0" cy="231415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5" name="Google Shape;562;p9">
            <a:extLst>
              <a:ext uri="{FF2B5EF4-FFF2-40B4-BE49-F238E27FC236}">
                <a16:creationId xmlns:a16="http://schemas.microsoft.com/office/drawing/2014/main" id="{C117741C-F2D2-C72F-35B3-257E642B6BB8}"/>
              </a:ext>
            </a:extLst>
          </p:cNvPr>
          <p:cNvSpPr/>
          <p:nvPr/>
        </p:nvSpPr>
        <p:spPr>
          <a:xfrm>
            <a:off x="1021386" y="313657"/>
            <a:ext cx="765445" cy="679007"/>
          </a:xfrm>
          <a:prstGeom prst="ellipse">
            <a:avLst/>
          </a:prstGeom>
          <a:solidFill>
            <a:srgbClr val="9FB7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 dirty="0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endParaRPr dirty="0"/>
          </a:p>
        </p:txBody>
      </p:sp>
      <p:sp>
        <p:nvSpPr>
          <p:cNvPr id="2" name="Google Shape;404;p4">
            <a:extLst>
              <a:ext uri="{FF2B5EF4-FFF2-40B4-BE49-F238E27FC236}">
                <a16:creationId xmlns:a16="http://schemas.microsoft.com/office/drawing/2014/main" id="{D3E3A15D-24E3-2A4D-BEDB-3A08B35F9067}"/>
              </a:ext>
            </a:extLst>
          </p:cNvPr>
          <p:cNvSpPr/>
          <p:nvPr/>
        </p:nvSpPr>
        <p:spPr>
          <a:xfrm>
            <a:off x="11405422" y="5138496"/>
            <a:ext cx="388845" cy="604434"/>
          </a:xfrm>
          <a:prstGeom prst="mathMultiply">
            <a:avLst>
              <a:gd name="adj1" fmla="val 2352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405;p4">
            <a:extLst>
              <a:ext uri="{FF2B5EF4-FFF2-40B4-BE49-F238E27FC236}">
                <a16:creationId xmlns:a16="http://schemas.microsoft.com/office/drawing/2014/main" id="{2E10F0E3-DC65-740B-0F5F-B6BCCA7D922F}"/>
              </a:ext>
            </a:extLst>
          </p:cNvPr>
          <p:cNvSpPr/>
          <p:nvPr/>
        </p:nvSpPr>
        <p:spPr>
          <a:xfrm>
            <a:off x="11432217" y="4368654"/>
            <a:ext cx="388845" cy="604434"/>
          </a:xfrm>
          <a:prstGeom prst="mathMultiply">
            <a:avLst>
              <a:gd name="adj1" fmla="val 2352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395;p4">
            <a:extLst>
              <a:ext uri="{FF2B5EF4-FFF2-40B4-BE49-F238E27FC236}">
                <a16:creationId xmlns:a16="http://schemas.microsoft.com/office/drawing/2014/main" id="{0161F837-63BC-C026-6857-98D8D1B42AB8}"/>
              </a:ext>
            </a:extLst>
          </p:cNvPr>
          <p:cNvSpPr txBox="1"/>
          <p:nvPr/>
        </p:nvSpPr>
        <p:spPr>
          <a:xfrm>
            <a:off x="8665599" y="2735519"/>
            <a:ext cx="287796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31 ítems y 11 categorías</a:t>
            </a:r>
            <a:endParaRPr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B1A4675-D49C-B101-DBDC-6E8358479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2355" y="-96568"/>
            <a:ext cx="2189066" cy="96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47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12;p5">
            <a:extLst>
              <a:ext uri="{FF2B5EF4-FFF2-40B4-BE49-F238E27FC236}">
                <a16:creationId xmlns:a16="http://schemas.microsoft.com/office/drawing/2014/main" id="{FAF9097D-6CFC-9798-A904-0B44FE26A3C2}"/>
              </a:ext>
            </a:extLst>
          </p:cNvPr>
          <p:cNvSpPr txBox="1"/>
          <p:nvPr/>
        </p:nvSpPr>
        <p:spPr>
          <a:xfrm>
            <a:off x="1500800" y="457419"/>
            <a:ext cx="72382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1B2E0E"/>
                </a:solidFill>
                <a:latin typeface="Georgia"/>
                <a:ea typeface="Georgia"/>
                <a:cs typeface="Georgia"/>
                <a:sym typeface="Georgia"/>
              </a:rPr>
              <a:t>Fase juicios de expertos (n=12)</a:t>
            </a:r>
            <a:endParaRPr dirty="0"/>
          </a:p>
        </p:txBody>
      </p:sp>
      <p:sp>
        <p:nvSpPr>
          <p:cNvPr id="8" name="Google Shape;415;p5">
            <a:extLst>
              <a:ext uri="{FF2B5EF4-FFF2-40B4-BE49-F238E27FC236}">
                <a16:creationId xmlns:a16="http://schemas.microsoft.com/office/drawing/2014/main" id="{3FB9C0D0-1CE2-F7E7-6E14-F5B82B7EEC8B}"/>
              </a:ext>
            </a:extLst>
          </p:cNvPr>
          <p:cNvSpPr txBox="1"/>
          <p:nvPr/>
        </p:nvSpPr>
        <p:spPr>
          <a:xfrm>
            <a:off x="1416922" y="2401805"/>
            <a:ext cx="8280559" cy="295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s-ES" sz="2400" b="1" dirty="0">
                <a:solidFill>
                  <a:srgbClr val="00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Tareas</a:t>
            </a:r>
            <a:r>
              <a:rPr lang="es-ES" sz="2400" dirty="0">
                <a:solidFill>
                  <a:srgbClr val="00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:</a:t>
            </a:r>
            <a:endParaRPr sz="2400" dirty="0">
              <a:latin typeface="Georgia" panose="02040502050405020303" pitchFamily="18" charset="0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AutoNum type="arabicParenR"/>
            </a:pPr>
            <a:r>
              <a:rPr lang="es-ES" sz="2400" b="0" i="1" u="none" strike="noStrike" cap="none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Grado acuerdo ítem-categoría</a:t>
            </a:r>
            <a:r>
              <a:rPr lang="es-ES" sz="2400" b="0" i="0" u="none" strike="noStrike" cap="none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 - escala Likert 4 puntos (1 = “Nada de acuerdo” a 4 = “Muy de acuerdo”). Puntuaciones ≤ 2 indicar qué categoría se relacionaría mejor con el ítem.</a:t>
            </a:r>
          </a:p>
          <a:p>
            <a: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400" dirty="0">
              <a:latin typeface="Georgia" panose="02040502050405020303" pitchFamily="18" charset="0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1" u="none" strike="noStrike" cap="none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2) Grado facilidad comprensión</a:t>
            </a:r>
            <a:r>
              <a:rPr lang="es-ES" sz="2400" b="0" i="0" u="none" strike="noStrike" cap="none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 - escala Likert 4 puntos (1 = “Nada fácil” a 4 = “Muy fácil”). </a:t>
            </a:r>
            <a:endParaRPr sz="2400" b="0" i="0" u="none" strike="noStrike" cap="none" dirty="0">
              <a:solidFill>
                <a:schemeClr val="dk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rgbClr val="000000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10" name="Google Shape;421;p5">
            <a:extLst>
              <a:ext uri="{FF2B5EF4-FFF2-40B4-BE49-F238E27FC236}">
                <a16:creationId xmlns:a16="http://schemas.microsoft.com/office/drawing/2014/main" id="{D7C52DC9-CF39-6902-BF03-E1BA444C2B2B}"/>
              </a:ext>
            </a:extLst>
          </p:cNvPr>
          <p:cNvSpPr/>
          <p:nvPr/>
        </p:nvSpPr>
        <p:spPr>
          <a:xfrm>
            <a:off x="745746" y="436964"/>
            <a:ext cx="796067" cy="567740"/>
          </a:xfrm>
          <a:prstGeom prst="ellipse">
            <a:avLst/>
          </a:prstGeom>
          <a:solidFill>
            <a:srgbClr val="9FB7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I</a:t>
            </a:r>
            <a:endParaRPr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FB983D1-395D-7C10-53A0-BBDC6499CF2C}"/>
              </a:ext>
            </a:extLst>
          </p:cNvPr>
          <p:cNvSpPr txBox="1"/>
          <p:nvPr/>
        </p:nvSpPr>
        <p:spPr>
          <a:xfrm>
            <a:off x="1369933" y="1491167"/>
            <a:ext cx="8327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Objetivo: </a:t>
            </a:r>
            <a:r>
              <a:rPr lang="es-E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analizar y mejorar la versión de APC-</a:t>
            </a:r>
            <a:r>
              <a:rPr lang="es-ES" sz="2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TEAnoDI</a:t>
            </a:r>
            <a:r>
              <a:rPr lang="es-E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</a:p>
        </p:txBody>
      </p:sp>
      <p:sp>
        <p:nvSpPr>
          <p:cNvPr id="5" name="Google Shape;402;p4">
            <a:extLst>
              <a:ext uri="{FF2B5EF4-FFF2-40B4-BE49-F238E27FC236}">
                <a16:creationId xmlns:a16="http://schemas.microsoft.com/office/drawing/2014/main" id="{4CA0960D-301B-FF44-BA17-B5257CEBC749}"/>
              </a:ext>
            </a:extLst>
          </p:cNvPr>
          <p:cNvSpPr txBox="1"/>
          <p:nvPr/>
        </p:nvSpPr>
        <p:spPr>
          <a:xfrm>
            <a:off x="1369933" y="5600531"/>
            <a:ext cx="3238162" cy="23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lang="es-ES" sz="1600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Danés </a:t>
            </a:r>
            <a:r>
              <a:rPr lang="es-ES" sz="1600" i="1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et al., </a:t>
            </a:r>
            <a:r>
              <a:rPr lang="es-ES" sz="1600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(2024) - </a:t>
            </a:r>
            <a:r>
              <a:rPr lang="es-ES" sz="1600" i="1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Siglo Cero</a:t>
            </a:r>
            <a:endParaRPr sz="16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DA8182E-560C-EAAF-D57F-A30B8CC8E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2355" y="-96568"/>
            <a:ext cx="2189066" cy="960778"/>
          </a:xfrm>
          <a:prstGeom prst="rect">
            <a:avLst/>
          </a:prstGeom>
        </p:spPr>
      </p:pic>
      <p:pic>
        <p:nvPicPr>
          <p:cNvPr id="4" name="Google Shape;413;p5">
            <a:extLst>
              <a:ext uri="{FF2B5EF4-FFF2-40B4-BE49-F238E27FC236}">
                <a16:creationId xmlns:a16="http://schemas.microsoft.com/office/drawing/2014/main" id="{FAF45F22-13D8-2D30-5F6F-5A420B294E3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82355" y="3796718"/>
            <a:ext cx="2064208" cy="228258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426;p5">
            <a:extLst>
              <a:ext uri="{FF2B5EF4-FFF2-40B4-BE49-F238E27FC236}">
                <a16:creationId xmlns:a16="http://schemas.microsoft.com/office/drawing/2014/main" id="{A8C305EA-10ED-780A-98C1-74C3D26BD175}"/>
              </a:ext>
            </a:extLst>
          </p:cNvPr>
          <p:cNvSpPr txBox="1"/>
          <p:nvPr/>
        </p:nvSpPr>
        <p:spPr>
          <a:xfrm>
            <a:off x="11036726" y="3862410"/>
            <a:ext cx="753381" cy="367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6" name="Google Shape;420;p5">
            <a:extLst>
              <a:ext uri="{FF2B5EF4-FFF2-40B4-BE49-F238E27FC236}">
                <a16:creationId xmlns:a16="http://schemas.microsoft.com/office/drawing/2014/main" id="{F7825EFB-2607-DD5B-C1EC-28A4380D3D4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7481" y="1227357"/>
            <a:ext cx="2164519" cy="265865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426;p5">
            <a:extLst>
              <a:ext uri="{FF2B5EF4-FFF2-40B4-BE49-F238E27FC236}">
                <a16:creationId xmlns:a16="http://schemas.microsoft.com/office/drawing/2014/main" id="{CC3067BE-832D-5065-8F68-A11A3AAA67E5}"/>
              </a:ext>
            </a:extLst>
          </p:cNvPr>
          <p:cNvSpPr txBox="1"/>
          <p:nvPr/>
        </p:nvSpPr>
        <p:spPr>
          <a:xfrm>
            <a:off x="10531187" y="1215124"/>
            <a:ext cx="753381" cy="367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8" name="Google Shape;336;p1" descr="Texto, Logotipo&#10;&#10;Descripción generada automáticamente">
            <a:extLst>
              <a:ext uri="{FF2B5EF4-FFF2-40B4-BE49-F238E27FC236}">
                <a16:creationId xmlns:a16="http://schemas.microsoft.com/office/drawing/2014/main" id="{4BEACEF9-71A5-7D17-FA2E-5FAB92776A8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>
            <a:alphaModFix/>
          </a:blip>
          <a:srcRect t="3404" r="64158" b="3402"/>
          <a:stretch/>
        </p:blipFill>
        <p:spPr>
          <a:xfrm>
            <a:off x="10648397" y="1188304"/>
            <a:ext cx="335403" cy="457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336;p1" descr="Texto, Logotipo&#10;&#10;Descripción generada automáticamente">
            <a:extLst>
              <a:ext uri="{FF2B5EF4-FFF2-40B4-BE49-F238E27FC236}">
                <a16:creationId xmlns:a16="http://schemas.microsoft.com/office/drawing/2014/main" id="{AA3C81A5-9759-EE37-33CB-D54EBB8CBD0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>
            <a:alphaModFix/>
          </a:blip>
          <a:srcRect t="3404" r="64158" b="3402"/>
          <a:stretch/>
        </p:blipFill>
        <p:spPr>
          <a:xfrm>
            <a:off x="11402531" y="3796718"/>
            <a:ext cx="335403" cy="457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177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12;p5">
            <a:extLst>
              <a:ext uri="{FF2B5EF4-FFF2-40B4-BE49-F238E27FC236}">
                <a16:creationId xmlns:a16="http://schemas.microsoft.com/office/drawing/2014/main" id="{2E3A40A4-1A1F-05A4-D5C0-1A43CDC28D9F}"/>
              </a:ext>
            </a:extLst>
          </p:cNvPr>
          <p:cNvSpPr txBox="1"/>
          <p:nvPr/>
        </p:nvSpPr>
        <p:spPr>
          <a:xfrm>
            <a:off x="1252827" y="630719"/>
            <a:ext cx="72382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1B2E0E"/>
                </a:solidFill>
                <a:latin typeface="Georgia"/>
                <a:ea typeface="Georgia"/>
                <a:cs typeface="Georgia"/>
                <a:sym typeface="Georgia"/>
              </a:rPr>
              <a:t>Fase juicios de expertos (n=12)</a:t>
            </a:r>
            <a:endParaRPr dirty="0"/>
          </a:p>
        </p:txBody>
      </p:sp>
      <p:sp>
        <p:nvSpPr>
          <p:cNvPr id="9" name="Google Shape;414;p5">
            <a:extLst>
              <a:ext uri="{FF2B5EF4-FFF2-40B4-BE49-F238E27FC236}">
                <a16:creationId xmlns:a16="http://schemas.microsoft.com/office/drawing/2014/main" id="{C61B3593-41A2-741A-27B7-BD8E142A3C1A}"/>
              </a:ext>
            </a:extLst>
          </p:cNvPr>
          <p:cNvSpPr/>
          <p:nvPr/>
        </p:nvSpPr>
        <p:spPr>
          <a:xfrm>
            <a:off x="1293840" y="1548262"/>
            <a:ext cx="33842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Resultados</a:t>
            </a:r>
            <a:endParaRPr dirty="0"/>
          </a:p>
        </p:txBody>
      </p:sp>
      <p:graphicFrame>
        <p:nvGraphicFramePr>
          <p:cNvPr id="10" name="Google Shape;417;p5">
            <a:extLst>
              <a:ext uri="{FF2B5EF4-FFF2-40B4-BE49-F238E27FC236}">
                <a16:creationId xmlns:a16="http://schemas.microsoft.com/office/drawing/2014/main" id="{504394B4-DACE-0E16-A362-07FD0FB630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0840346"/>
              </p:ext>
            </p:extLst>
          </p:nvPr>
        </p:nvGraphicFramePr>
        <p:xfrm>
          <a:off x="1252827" y="2019249"/>
          <a:ext cx="8302581" cy="153927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186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8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6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chemeClr val="dk1"/>
                        </a:solidFill>
                        <a:latin typeface="Georgia" panose="02040502050405020303" pitchFamily="18" charset="0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eorgia"/>
                        <a:buNone/>
                      </a:pPr>
                      <a:r>
                        <a:rPr lang="es-ES" sz="240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sym typeface="Georgia"/>
                        </a:rPr>
                        <a:t>Ronda 1 </a:t>
                      </a:r>
                      <a:endParaRPr sz="2400" dirty="0">
                        <a:latin typeface="Georgia" panose="02040502050405020303" pitchFamily="18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Georgia"/>
                        <a:buNone/>
                      </a:pPr>
                      <a:r>
                        <a:rPr lang="es-ES" sz="110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sym typeface="Georgia"/>
                        </a:rPr>
                        <a:t>(Danés, 2018)</a:t>
                      </a:r>
                      <a:endParaRPr sz="2400" dirty="0">
                        <a:latin typeface="Georgia" panose="02040502050405020303" pitchFamily="18" charset="0"/>
                      </a:endParaRPr>
                    </a:p>
                  </a:txBody>
                  <a:tcPr marL="91450" marR="91450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eorgia"/>
                        <a:buNone/>
                      </a:pPr>
                      <a:r>
                        <a:rPr lang="es-ES" sz="240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sym typeface="Georgia"/>
                        </a:rPr>
                        <a:t>Ronda 2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eorgia"/>
                        <a:buNone/>
                      </a:pPr>
                      <a:r>
                        <a:rPr lang="es-ES" sz="1100" b="1" u="none" strike="noStrike" cap="none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sym typeface="Georgia"/>
                        </a:rPr>
                        <a:t>(Danés et al., 2024)</a:t>
                      </a:r>
                      <a:endParaRPr sz="1100" b="1" i="0" u="none" strike="noStrike" cap="none" dirty="0">
                        <a:solidFill>
                          <a:schemeClr val="dk1"/>
                        </a:solidFill>
                        <a:latin typeface="Georgia" panose="02040502050405020303" pitchFamily="18" charset="0"/>
                        <a:sym typeface="Arial"/>
                      </a:endParaRPr>
                    </a:p>
                  </a:txBody>
                  <a:tcPr marL="91450" marR="91450" marT="45725" marB="457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sym typeface="Georgia"/>
                        </a:rPr>
                        <a:t>Acuerdo (M)</a:t>
                      </a:r>
                      <a:endParaRPr sz="2400" dirty="0">
                        <a:latin typeface="Georgia" panose="02040502050405020303" pitchFamily="18" charset="0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sym typeface="Georgia"/>
                        </a:rPr>
                        <a:t>3,29</a:t>
                      </a:r>
                      <a:endParaRPr sz="2400" dirty="0">
                        <a:latin typeface="Georgia" panose="02040502050405020303" pitchFamily="18" charset="0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sym typeface="Georgia"/>
                        </a:rPr>
                        <a:t>3,63</a:t>
                      </a:r>
                      <a:endParaRPr sz="2400" dirty="0">
                        <a:latin typeface="Georgia" panose="02040502050405020303" pitchFamily="18" charset="0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sym typeface="Georgia"/>
                        </a:rPr>
                        <a:t>Entendimiento (M)</a:t>
                      </a:r>
                      <a:endParaRPr sz="2400" dirty="0">
                        <a:latin typeface="Georgia" panose="02040502050405020303" pitchFamily="18" charset="0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sym typeface="Georgia"/>
                        </a:rPr>
                        <a:t>3,03</a:t>
                      </a:r>
                      <a:endParaRPr sz="2400">
                        <a:latin typeface="Georgia" panose="02040502050405020303" pitchFamily="18" charset="0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sym typeface="Georgia"/>
                        </a:rPr>
                        <a:t>3,33</a:t>
                      </a:r>
                      <a:endParaRPr sz="2400" dirty="0">
                        <a:latin typeface="Georgia" panose="02040502050405020303" pitchFamily="18" charset="0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Google Shape;418;p5">
            <a:extLst>
              <a:ext uri="{FF2B5EF4-FFF2-40B4-BE49-F238E27FC236}">
                <a16:creationId xmlns:a16="http://schemas.microsoft.com/office/drawing/2014/main" id="{345A8F4E-6BA6-0B8D-46EA-FD38B547CF81}"/>
              </a:ext>
            </a:extLst>
          </p:cNvPr>
          <p:cNvSpPr/>
          <p:nvPr/>
        </p:nvSpPr>
        <p:spPr>
          <a:xfrm>
            <a:off x="7759411" y="2740812"/>
            <a:ext cx="1111026" cy="352026"/>
          </a:xfrm>
          <a:prstGeom prst="ellipse">
            <a:avLst/>
          </a:prstGeom>
          <a:noFill/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19;p5">
            <a:extLst>
              <a:ext uri="{FF2B5EF4-FFF2-40B4-BE49-F238E27FC236}">
                <a16:creationId xmlns:a16="http://schemas.microsoft.com/office/drawing/2014/main" id="{AC166B0C-8D63-5174-1DA4-A8F1752597B7}"/>
              </a:ext>
            </a:extLst>
          </p:cNvPr>
          <p:cNvSpPr/>
          <p:nvPr/>
        </p:nvSpPr>
        <p:spPr>
          <a:xfrm>
            <a:off x="7777432" y="3193615"/>
            <a:ext cx="1111026" cy="352026"/>
          </a:xfrm>
          <a:prstGeom prst="ellipse">
            <a:avLst/>
          </a:prstGeom>
          <a:noFill/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421;p5">
            <a:extLst>
              <a:ext uri="{FF2B5EF4-FFF2-40B4-BE49-F238E27FC236}">
                <a16:creationId xmlns:a16="http://schemas.microsoft.com/office/drawing/2014/main" id="{B5C86EA7-459D-7E80-7FD7-9F8F5CDDB977}"/>
              </a:ext>
            </a:extLst>
          </p:cNvPr>
          <p:cNvSpPr/>
          <p:nvPr/>
        </p:nvSpPr>
        <p:spPr>
          <a:xfrm>
            <a:off x="497773" y="610264"/>
            <a:ext cx="796067" cy="567740"/>
          </a:xfrm>
          <a:prstGeom prst="ellipse">
            <a:avLst/>
          </a:prstGeom>
          <a:solidFill>
            <a:srgbClr val="9FB7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rPr>
              <a:t>I</a:t>
            </a:r>
            <a:endParaRPr/>
          </a:p>
        </p:txBody>
      </p:sp>
      <p:sp>
        <p:nvSpPr>
          <p:cNvPr id="14" name="Google Shape;422;p5">
            <a:extLst>
              <a:ext uri="{FF2B5EF4-FFF2-40B4-BE49-F238E27FC236}">
                <a16:creationId xmlns:a16="http://schemas.microsoft.com/office/drawing/2014/main" id="{D77DD2A8-15EC-5F2F-9850-8E8EC5AFA0F5}"/>
              </a:ext>
            </a:extLst>
          </p:cNvPr>
          <p:cNvSpPr txBox="1"/>
          <p:nvPr/>
        </p:nvSpPr>
        <p:spPr>
          <a:xfrm>
            <a:off x="1394900" y="3796718"/>
            <a:ext cx="830258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Valores &lt;2,5 o 2 o más expertos no estaban nada de acuerdo: eliminación ítem.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Validez de contenido ≥ 0,77 </a:t>
            </a:r>
            <a:r>
              <a:rPr lang="es-ES" sz="24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(V de Aiken, 1980).</a:t>
            </a:r>
            <a:endParaRPr sz="2400" dirty="0"/>
          </a:p>
        </p:txBody>
      </p:sp>
      <p:cxnSp>
        <p:nvCxnSpPr>
          <p:cNvPr id="15" name="Google Shape;423;p5">
            <a:extLst>
              <a:ext uri="{FF2B5EF4-FFF2-40B4-BE49-F238E27FC236}">
                <a16:creationId xmlns:a16="http://schemas.microsoft.com/office/drawing/2014/main" id="{55B6BD95-5FC3-A4C5-2C1F-881F057C6731}"/>
              </a:ext>
            </a:extLst>
          </p:cNvPr>
          <p:cNvCxnSpPr/>
          <p:nvPr/>
        </p:nvCxnSpPr>
        <p:spPr>
          <a:xfrm rot="10800000">
            <a:off x="7702935" y="2776908"/>
            <a:ext cx="0" cy="2520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" name="Google Shape;424;p5">
            <a:extLst>
              <a:ext uri="{FF2B5EF4-FFF2-40B4-BE49-F238E27FC236}">
                <a16:creationId xmlns:a16="http://schemas.microsoft.com/office/drawing/2014/main" id="{583AD194-C044-3D7E-6C29-409125A99728}"/>
              </a:ext>
            </a:extLst>
          </p:cNvPr>
          <p:cNvCxnSpPr/>
          <p:nvPr/>
        </p:nvCxnSpPr>
        <p:spPr>
          <a:xfrm rot="10800000">
            <a:off x="7702935" y="3242722"/>
            <a:ext cx="0" cy="2520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" name="Google Shape;425;p5">
            <a:extLst>
              <a:ext uri="{FF2B5EF4-FFF2-40B4-BE49-F238E27FC236}">
                <a16:creationId xmlns:a16="http://schemas.microsoft.com/office/drawing/2014/main" id="{B6F683C3-F7F3-81F9-B5D1-350524DF8F62}"/>
              </a:ext>
            </a:extLst>
          </p:cNvPr>
          <p:cNvSpPr/>
          <p:nvPr/>
        </p:nvSpPr>
        <p:spPr>
          <a:xfrm>
            <a:off x="1293840" y="4809103"/>
            <a:ext cx="4709918" cy="567740"/>
          </a:xfrm>
          <a:prstGeom prst="ellipse">
            <a:avLst/>
          </a:prstGeom>
          <a:noFill/>
          <a:ln w="2857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413;p5">
            <a:extLst>
              <a:ext uri="{FF2B5EF4-FFF2-40B4-BE49-F238E27FC236}">
                <a16:creationId xmlns:a16="http://schemas.microsoft.com/office/drawing/2014/main" id="{A68B6AF1-922D-7B63-8963-E088B4BBCFD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82355" y="3796718"/>
            <a:ext cx="2064208" cy="2282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26;p5">
            <a:extLst>
              <a:ext uri="{FF2B5EF4-FFF2-40B4-BE49-F238E27FC236}">
                <a16:creationId xmlns:a16="http://schemas.microsoft.com/office/drawing/2014/main" id="{536E4FB4-6B37-1480-607A-97A0A4DF4551}"/>
              </a:ext>
            </a:extLst>
          </p:cNvPr>
          <p:cNvSpPr txBox="1"/>
          <p:nvPr/>
        </p:nvSpPr>
        <p:spPr>
          <a:xfrm>
            <a:off x="11036726" y="3862410"/>
            <a:ext cx="753381" cy="367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" name="Google Shape;420;p5">
            <a:extLst>
              <a:ext uri="{FF2B5EF4-FFF2-40B4-BE49-F238E27FC236}">
                <a16:creationId xmlns:a16="http://schemas.microsoft.com/office/drawing/2014/main" id="{EE6EFAA1-801D-029C-C1D3-C7C06732182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97481" y="1227357"/>
            <a:ext cx="2164519" cy="26586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26;p5">
            <a:extLst>
              <a:ext uri="{FF2B5EF4-FFF2-40B4-BE49-F238E27FC236}">
                <a16:creationId xmlns:a16="http://schemas.microsoft.com/office/drawing/2014/main" id="{AF3CB64B-188A-AD55-9434-47659B142AD3}"/>
              </a:ext>
            </a:extLst>
          </p:cNvPr>
          <p:cNvSpPr txBox="1"/>
          <p:nvPr/>
        </p:nvSpPr>
        <p:spPr>
          <a:xfrm>
            <a:off x="10531187" y="1215124"/>
            <a:ext cx="753381" cy="367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3" name="Google Shape;336;p1" descr="Texto, Logotipo&#10;&#10;Descripción generada automáticamente">
            <a:extLst>
              <a:ext uri="{FF2B5EF4-FFF2-40B4-BE49-F238E27FC236}">
                <a16:creationId xmlns:a16="http://schemas.microsoft.com/office/drawing/2014/main" id="{2B47847D-041E-98AA-50E3-5080574CBDA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 t="3404" r="64158" b="3402"/>
          <a:stretch/>
        </p:blipFill>
        <p:spPr>
          <a:xfrm>
            <a:off x="10648397" y="1188304"/>
            <a:ext cx="335403" cy="457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36;p1" descr="Texto, Logotipo&#10;&#10;Descripción generada automáticamente">
            <a:extLst>
              <a:ext uri="{FF2B5EF4-FFF2-40B4-BE49-F238E27FC236}">
                <a16:creationId xmlns:a16="http://schemas.microsoft.com/office/drawing/2014/main" id="{93271BE6-806F-35DC-73F3-3CBD3F6859A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 t="3404" r="64158" b="3402"/>
          <a:stretch/>
        </p:blipFill>
        <p:spPr>
          <a:xfrm>
            <a:off x="11402531" y="3796718"/>
            <a:ext cx="335403" cy="45774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402;p4">
            <a:extLst>
              <a:ext uri="{FF2B5EF4-FFF2-40B4-BE49-F238E27FC236}">
                <a16:creationId xmlns:a16="http://schemas.microsoft.com/office/drawing/2014/main" id="{10F289FB-ECAA-EBBC-1001-C5ECDB6481BC}"/>
              </a:ext>
            </a:extLst>
          </p:cNvPr>
          <p:cNvSpPr txBox="1"/>
          <p:nvPr/>
        </p:nvSpPr>
        <p:spPr>
          <a:xfrm>
            <a:off x="1369933" y="5600531"/>
            <a:ext cx="3238162" cy="23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lang="es-ES" sz="1600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Danés </a:t>
            </a:r>
            <a:r>
              <a:rPr lang="es-ES" sz="1600" i="1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et al., </a:t>
            </a:r>
            <a:r>
              <a:rPr lang="es-ES" sz="1600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(2024) - </a:t>
            </a:r>
            <a:r>
              <a:rPr lang="es-ES" sz="1600" i="1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Siglo Cero</a:t>
            </a:r>
            <a:endParaRPr sz="16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15F9626-B550-D942-F9D6-EFBE5E4CC6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2355" y="-96568"/>
            <a:ext cx="2189066" cy="96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43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31;p6">
            <a:extLst>
              <a:ext uri="{FF2B5EF4-FFF2-40B4-BE49-F238E27FC236}">
                <a16:creationId xmlns:a16="http://schemas.microsoft.com/office/drawing/2014/main" id="{39994EC9-CC9E-E74B-FD83-5AE42ACAB78F}"/>
              </a:ext>
            </a:extLst>
          </p:cNvPr>
          <p:cNvSpPr txBox="1"/>
          <p:nvPr/>
        </p:nvSpPr>
        <p:spPr>
          <a:xfrm>
            <a:off x="2638808" y="807253"/>
            <a:ext cx="691438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1B2E0E"/>
                </a:solidFill>
                <a:latin typeface="Georgia"/>
                <a:ea typeface="Georgia"/>
                <a:cs typeface="Georgia"/>
                <a:sym typeface="Georgia"/>
              </a:rPr>
              <a:t>Ejemplos ítems – APC-</a:t>
            </a:r>
            <a:r>
              <a:rPr lang="es-ES" sz="3200" b="1" dirty="0" err="1">
                <a:solidFill>
                  <a:srgbClr val="1B2E0E"/>
                </a:solidFill>
                <a:latin typeface="Georgia"/>
                <a:ea typeface="Georgia"/>
                <a:cs typeface="Georgia"/>
                <a:sym typeface="Georgia"/>
              </a:rPr>
              <a:t>TEAnoDI</a:t>
            </a:r>
            <a:endParaRPr sz="3200" b="1" dirty="0">
              <a:solidFill>
                <a:srgbClr val="1B2E0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9" name="Google Shape;432;p6">
            <a:extLst>
              <a:ext uri="{FF2B5EF4-FFF2-40B4-BE49-F238E27FC236}">
                <a16:creationId xmlns:a16="http://schemas.microsoft.com/office/drawing/2014/main" id="{DCA152E2-4901-AFAA-D90B-CEDAD0DC0B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9979890"/>
              </p:ext>
            </p:extLst>
          </p:nvPr>
        </p:nvGraphicFramePr>
        <p:xfrm>
          <a:off x="1123036" y="1959510"/>
          <a:ext cx="10583778" cy="29389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453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0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Ítem</a:t>
                      </a:r>
                      <a:endParaRPr sz="2800" dirty="0"/>
                    </a:p>
                  </a:txBody>
                  <a:tcPr marL="3225" marR="3225" marT="3225" marB="0" anchor="ctr">
                    <a:solidFill>
                      <a:srgbClr val="9FB7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Categoría</a:t>
                      </a:r>
                      <a:endParaRPr sz="2800" dirty="0"/>
                    </a:p>
                  </a:txBody>
                  <a:tcPr marL="3225" marR="3225" marT="3225" marB="0" anchor="ctr">
                    <a:solidFill>
                      <a:srgbClr val="9FB7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98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u="none" strike="noStrike" dirty="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 1. Me molestan mucho algunas sensaciones (sonidos, luces, olores…).</a:t>
                      </a:r>
                      <a:endParaRPr sz="2400" b="0" i="0" u="none" strike="noStrike" dirty="0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3225" marR="3225" marT="3225" marB="0" anchor="ctr">
                    <a:solidFill>
                      <a:srgbClr val="9FB7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u="none" strike="noStrike" dirty="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 1. Alteraciones Sensoriales</a:t>
                      </a:r>
                      <a:endParaRPr sz="2400" b="0" i="0" u="none" strike="noStrike" dirty="0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3225" marR="3225" marT="3225" marB="0" anchor="ctr">
                    <a:solidFill>
                      <a:srgbClr val="9FB7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98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u="none" strike="noStrike" dirty="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 25. Siento miedo en los espacios abiertos o en la calle.</a:t>
                      </a:r>
                      <a:endParaRPr sz="2400" b="0" i="0" u="none" strike="noStrike" dirty="0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3225" marR="3225" marT="3225" marB="0" anchor="ctr">
                    <a:solidFill>
                      <a:srgbClr val="9FB7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u="none" strike="noStrike" dirty="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 9. Ansiedad</a:t>
                      </a:r>
                      <a:endParaRPr sz="2400" b="0" i="0" u="none" strike="noStrike" dirty="0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3225" marR="3225" marT="3225" marB="0" anchor="ctr">
                    <a:solidFill>
                      <a:srgbClr val="9FB7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2298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u="none" strike="noStrike" dirty="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 36. Muchos días me siento culpable después de haber comido mucho o comer cosas no saludables.</a:t>
                      </a:r>
                      <a:endParaRPr sz="2400" b="0" i="0" u="none" strike="noStrike" dirty="0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3225" marR="3225" marT="3225" marB="0" anchor="ctr">
                    <a:solidFill>
                      <a:srgbClr val="9FB7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u="none" strike="noStrike" dirty="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 12. Trastornos relacionados con la Alimentación, el Peso y la Imagen Corporal</a:t>
                      </a:r>
                      <a:endParaRPr sz="2400" b="0" i="0" u="none" strike="noStrike" dirty="0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3225" marR="3225" marT="3225" marB="0" anchor="ctr">
                    <a:solidFill>
                      <a:srgbClr val="9FB7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Google Shape;433;p6">
            <a:extLst>
              <a:ext uri="{FF2B5EF4-FFF2-40B4-BE49-F238E27FC236}">
                <a16:creationId xmlns:a16="http://schemas.microsoft.com/office/drawing/2014/main" id="{3EA77D89-FF7D-A5D8-400C-63CF9B06E726}"/>
              </a:ext>
            </a:extLst>
          </p:cNvPr>
          <p:cNvSpPr txBox="1"/>
          <p:nvPr/>
        </p:nvSpPr>
        <p:spPr>
          <a:xfrm>
            <a:off x="1241005" y="5127458"/>
            <a:ext cx="662343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rgbClr val="3F3F3F"/>
                </a:solidFill>
                <a:latin typeface="Georgia"/>
                <a:sym typeface="Georgia"/>
              </a:rPr>
              <a:t>Ejemplos de ítems de APC-</a:t>
            </a:r>
            <a:r>
              <a:rPr lang="es-ES" sz="1600" dirty="0" err="1">
                <a:solidFill>
                  <a:srgbClr val="3F3F3F"/>
                </a:solidFill>
                <a:latin typeface="Georgia"/>
                <a:sym typeface="Georgia"/>
              </a:rPr>
              <a:t>TEAnoDI</a:t>
            </a:r>
            <a:r>
              <a:rPr lang="es-ES" sz="1600" dirty="0">
                <a:solidFill>
                  <a:srgbClr val="3F3F3F"/>
                </a:solidFill>
                <a:latin typeface="Georgia"/>
                <a:sym typeface="Georgia"/>
              </a:rPr>
              <a:t> fase juicios de expertos.</a:t>
            </a:r>
            <a:endParaRPr sz="1600" dirty="0">
              <a:solidFill>
                <a:srgbClr val="3F3F3F"/>
              </a:solidFill>
              <a:latin typeface="Georgia"/>
            </a:endParaRPr>
          </a:p>
        </p:txBody>
      </p:sp>
      <p:sp>
        <p:nvSpPr>
          <p:cNvPr id="11" name="Google Shape;402;p4">
            <a:extLst>
              <a:ext uri="{FF2B5EF4-FFF2-40B4-BE49-F238E27FC236}">
                <a16:creationId xmlns:a16="http://schemas.microsoft.com/office/drawing/2014/main" id="{B3D0134D-5EE6-0CC6-764A-5FBAE2054B67}"/>
              </a:ext>
            </a:extLst>
          </p:cNvPr>
          <p:cNvSpPr txBox="1"/>
          <p:nvPr/>
        </p:nvSpPr>
        <p:spPr>
          <a:xfrm>
            <a:off x="1348196" y="5483225"/>
            <a:ext cx="3238162" cy="23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lang="es-ES" sz="1600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Danés </a:t>
            </a:r>
            <a:r>
              <a:rPr lang="es-ES" sz="1600" i="1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et al., </a:t>
            </a:r>
            <a:r>
              <a:rPr lang="es-ES" sz="1600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(2024) - </a:t>
            </a:r>
            <a:r>
              <a:rPr lang="es-ES" sz="1600" i="1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Siglo Cero</a:t>
            </a:r>
            <a:endParaRPr sz="16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108AA76-4570-8EBE-2280-D75AA458C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2355" y="-96568"/>
            <a:ext cx="2189066" cy="96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67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AF143-851E-9457-9200-E17F1C987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052E41A-9E3E-9489-1356-F4161C2E0993}"/>
              </a:ext>
            </a:extLst>
          </p:cNvPr>
          <p:cNvSpPr txBox="1"/>
          <p:nvPr/>
        </p:nvSpPr>
        <p:spPr>
          <a:xfrm>
            <a:off x="1369933" y="1457155"/>
            <a:ext cx="773797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s-ES" sz="2400" b="1" dirty="0">
                <a:solidFill>
                  <a:schemeClr val="dk1"/>
                </a:solidFill>
                <a:latin typeface="Georgia"/>
                <a:sym typeface="Georgia"/>
              </a:rPr>
              <a:t>Tareas: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s-ES" sz="1600" b="1" dirty="0">
              <a:solidFill>
                <a:schemeClr val="dk1"/>
              </a:solidFill>
              <a:latin typeface="Georgia"/>
              <a:sym typeface="Georgi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s-ES" sz="24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APC-</a:t>
            </a:r>
            <a:r>
              <a:rPr lang="es-ES" sz="2400" b="1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TEAnoDI</a:t>
            </a:r>
            <a:r>
              <a:rPr lang="es-ES" sz="24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(31 ítems + 3 control atencional, 12 categorías; 6 opciones de respuesta (1-4, NS y NC)).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endParaRPr lang="es-ES" sz="6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lang="es-ES" sz="24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Entrevista (3 preguntas: extensión, dificultad y comodidad, 5 opciones, 1-5).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endParaRPr lang="es-ES" sz="6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lang="es-ES" sz="2400" b="1" i="1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Satisfaction</a:t>
            </a:r>
            <a:r>
              <a:rPr lang="es-ES" sz="2400" b="1" i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2400" b="1" i="1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with</a:t>
            </a:r>
            <a:r>
              <a:rPr lang="es-ES" sz="2400" b="1" i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2400" b="1" i="1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Life</a:t>
            </a:r>
            <a:r>
              <a:rPr lang="es-ES" sz="2400" b="1" i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2400" b="1" i="1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Scale</a:t>
            </a:r>
            <a:r>
              <a:rPr lang="es-ES" sz="24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() (5 ítems, 7 opciones, 1-7).</a:t>
            </a:r>
          </a:p>
        </p:txBody>
      </p:sp>
      <p:sp>
        <p:nvSpPr>
          <p:cNvPr id="7" name="Google Shape;440;p7">
            <a:extLst>
              <a:ext uri="{FF2B5EF4-FFF2-40B4-BE49-F238E27FC236}">
                <a16:creationId xmlns:a16="http://schemas.microsoft.com/office/drawing/2014/main" id="{C5B13C93-D016-8CF3-E0F6-52F111341C88}"/>
              </a:ext>
            </a:extLst>
          </p:cNvPr>
          <p:cNvSpPr txBox="1"/>
          <p:nvPr/>
        </p:nvSpPr>
        <p:spPr>
          <a:xfrm>
            <a:off x="4090195" y="434508"/>
            <a:ext cx="40116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1B2E0E"/>
                </a:solidFill>
                <a:latin typeface="Georgia"/>
                <a:ea typeface="Georgia"/>
                <a:cs typeface="Georgia"/>
                <a:sym typeface="Georgia"/>
              </a:rPr>
              <a:t>Versión </a:t>
            </a:r>
            <a:r>
              <a:rPr lang="es-ES" sz="3200" b="1" dirty="0" err="1">
                <a:solidFill>
                  <a:srgbClr val="1B2E0E"/>
                </a:solidFill>
                <a:latin typeface="Georgia"/>
                <a:ea typeface="Georgia"/>
                <a:cs typeface="Georgia"/>
                <a:sym typeface="Georgia"/>
              </a:rPr>
              <a:t>Qualtrics</a:t>
            </a:r>
            <a:endParaRPr dirty="0"/>
          </a:p>
        </p:txBody>
      </p:sp>
      <p:sp>
        <p:nvSpPr>
          <p:cNvPr id="9" name="Google Shape;402;p4">
            <a:extLst>
              <a:ext uri="{FF2B5EF4-FFF2-40B4-BE49-F238E27FC236}">
                <a16:creationId xmlns:a16="http://schemas.microsoft.com/office/drawing/2014/main" id="{B230E6DB-8D4E-DF85-A2A5-A0F18CD620D8}"/>
              </a:ext>
            </a:extLst>
          </p:cNvPr>
          <p:cNvSpPr txBox="1"/>
          <p:nvPr/>
        </p:nvSpPr>
        <p:spPr>
          <a:xfrm>
            <a:off x="1369933" y="5600531"/>
            <a:ext cx="3238162" cy="23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lang="es-ES" sz="1600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Danés </a:t>
            </a:r>
            <a:r>
              <a:rPr lang="es-ES" sz="1600" i="1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et al., </a:t>
            </a:r>
            <a:r>
              <a:rPr lang="es-ES" sz="1600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(2024) - </a:t>
            </a:r>
            <a:r>
              <a:rPr lang="es-ES" sz="1600" i="1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Siglo Cero</a:t>
            </a:r>
            <a:endParaRPr sz="1600" dirty="0"/>
          </a:p>
        </p:txBody>
      </p:sp>
      <p:pic>
        <p:nvPicPr>
          <p:cNvPr id="3" name="Google Shape;442;p7">
            <a:extLst>
              <a:ext uri="{FF2B5EF4-FFF2-40B4-BE49-F238E27FC236}">
                <a16:creationId xmlns:a16="http://schemas.microsoft.com/office/drawing/2014/main" id="{9A61C7BE-0D83-5238-C28B-02FDD4CC7E7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68853" y="1393657"/>
            <a:ext cx="1775422" cy="3541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445;p7">
            <a:extLst>
              <a:ext uri="{FF2B5EF4-FFF2-40B4-BE49-F238E27FC236}">
                <a16:creationId xmlns:a16="http://schemas.microsoft.com/office/drawing/2014/main" id="{A4E6757D-8B3F-69D1-5CDA-F7D0B0115CF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27382" y="3311925"/>
            <a:ext cx="1566081" cy="2157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AC6A03F-7120-683D-A9DA-1F4211C880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2355" y="-96568"/>
            <a:ext cx="2189066" cy="96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9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6C1F27C5ED75643B8CA4D4C752910F3" ma:contentTypeVersion="16" ma:contentTypeDescription="Crear nuevo documento." ma:contentTypeScope="" ma:versionID="11d83410286d37b6ee5afa21d30f8a7b">
  <xsd:schema xmlns:xsd="http://www.w3.org/2001/XMLSchema" xmlns:xs="http://www.w3.org/2001/XMLSchema" xmlns:p="http://schemas.microsoft.com/office/2006/metadata/properties" xmlns:ns2="a403236f-f772-418e-84f5-41638dde6a19" xmlns:ns3="0c3fdc64-20f4-4d0e-8433-33b2bf723d28" targetNamespace="http://schemas.microsoft.com/office/2006/metadata/properties" ma:root="true" ma:fieldsID="a21644595b842742e9b8ad545f6fe642" ns2:_="" ns3:_="">
    <xsd:import namespace="a403236f-f772-418e-84f5-41638dde6a19"/>
    <xsd:import namespace="0c3fdc64-20f4-4d0e-8433-33b2bf723d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3236f-f772-418e-84f5-41638dde6a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Etiquetas de imagen" ma:readOnly="false" ma:fieldId="{5cf76f15-5ced-4ddc-b409-7134ff3c332f}" ma:taxonomyMulti="true" ma:sspId="38b30975-4c0d-47ad-9c58-5d01867c96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3fdc64-20f4-4d0e-8433-33b2bf723d2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5221e2d-00b9-4620-b907-bd49652d070a}" ma:internalName="TaxCatchAll" ma:showField="CatchAllData" ma:web="0c3fdc64-20f4-4d0e-8433-33b2bf723d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82EC5D-B8BB-4568-B1E6-E99AF1C40F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03236f-f772-418e-84f5-41638dde6a19"/>
    <ds:schemaRef ds:uri="0c3fdc64-20f4-4d0e-8433-33b2bf723d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20240F-E13B-40FA-B56B-C1664E756E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3435</TotalTime>
  <Words>1747</Words>
  <Application>Microsoft Office PowerPoint</Application>
  <PresentationFormat>Panorámica</PresentationFormat>
  <Paragraphs>337</Paragraphs>
  <Slides>18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8" baseType="lpstr">
      <vt:lpstr>Aptos</vt:lpstr>
      <vt:lpstr>Arial</vt:lpstr>
      <vt:lpstr>Calibri</vt:lpstr>
      <vt:lpstr>Calibri Light</vt:lpstr>
      <vt:lpstr>Georgia</vt:lpstr>
      <vt:lpstr>Noto Sans Symbols</vt:lpstr>
      <vt:lpstr>Rockwell</vt:lpstr>
      <vt:lpstr>Times New Roman</vt:lpstr>
      <vt:lpstr>Wingdings</vt:lpstr>
      <vt:lpstr>Tema de Office</vt:lpstr>
      <vt:lpstr>Problemas clínicos concurrentes al TEA sin Discapacidad Intelectual: Primera herramienta de cribado autoinformada en español.</vt:lpstr>
      <vt:lpstr>Presentación de PowerPoint</vt:lpstr>
      <vt:lpstr>Presentación de PowerPoint</vt:lpstr>
      <vt:lpstr>Presentación de PowerPoint</vt:lpstr>
      <vt:lpstr> Diseño y validación del  APC-TEAnoDI: Fases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comunicación</dc:title>
  <dc:creator>Microsoft Office User</dc:creator>
  <cp:lastModifiedBy>Danes Henriquez, Marta</cp:lastModifiedBy>
  <cp:revision>51</cp:revision>
  <dcterms:created xsi:type="dcterms:W3CDTF">2024-08-28T18:14:46Z</dcterms:created>
  <dcterms:modified xsi:type="dcterms:W3CDTF">2024-11-04T15:18:09Z</dcterms:modified>
</cp:coreProperties>
</file>